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833" r:id="rId2"/>
    <p:sldId id="297" r:id="rId3"/>
    <p:sldId id="260" r:id="rId4"/>
    <p:sldId id="261" r:id="rId5"/>
    <p:sldId id="262" r:id="rId6"/>
    <p:sldId id="278" r:id="rId7"/>
    <p:sldId id="279" r:id="rId8"/>
    <p:sldId id="835" r:id="rId9"/>
    <p:sldId id="280" r:id="rId10"/>
    <p:sldId id="281" r:id="rId11"/>
    <p:sldId id="282" r:id="rId12"/>
    <p:sldId id="283" r:id="rId13"/>
    <p:sldId id="284" r:id="rId14"/>
    <p:sldId id="291" r:id="rId15"/>
    <p:sldId id="290" r:id="rId16"/>
    <p:sldId id="285" r:id="rId17"/>
    <p:sldId id="286" r:id="rId18"/>
    <p:sldId id="292" r:id="rId19"/>
    <p:sldId id="287" r:id="rId20"/>
    <p:sldId id="373" r:id="rId21"/>
    <p:sldId id="368" r:id="rId22"/>
    <p:sldId id="369" r:id="rId23"/>
    <p:sldId id="370" r:id="rId24"/>
    <p:sldId id="327" r:id="rId25"/>
    <p:sldId id="360" r:id="rId26"/>
    <p:sldId id="836" r:id="rId27"/>
    <p:sldId id="293" r:id="rId28"/>
    <p:sldId id="834" r:id="rId29"/>
    <p:sldId id="294" r:id="rId30"/>
    <p:sldId id="296" r:id="rId31"/>
    <p:sldId id="269" r:id="rId32"/>
    <p:sldId id="374" r:id="rId33"/>
    <p:sldId id="375" r:id="rId34"/>
    <p:sldId id="837" r:id="rId35"/>
    <p:sldId id="298" r:id="rId36"/>
    <p:sldId id="273" r:id="rId37"/>
    <p:sldId id="361"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81" autoAdjust="0"/>
    <p:restoredTop sz="94660"/>
  </p:normalViewPr>
  <p:slideViewPr>
    <p:cSldViewPr snapToGrid="0">
      <p:cViewPr varScale="1">
        <p:scale>
          <a:sx n="150" d="100"/>
          <a:sy n="150" d="100"/>
        </p:scale>
        <p:origin x="1488"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3/7/22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3</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4</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5</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25</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31</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36</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3/7/22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3/7/22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3/7/22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3/7/22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3/7/22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3/7/22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3/7/22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3/7/22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3/7/22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3/7/22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3/7/22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3/7/22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8.jpeg"/><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9.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5.bin"/><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4763608"/>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 of Cleveland!</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3/7/22</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284493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8" name="Rectangle 7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9" name="Freeform: Shape 72">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06573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0" name="Freeform: Shape 74">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4465335"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03504" y="338328"/>
            <a:ext cx="2907792" cy="2249424"/>
          </a:xfrm>
        </p:spPr>
        <p:txBody>
          <a:bodyPr vert="horz" lIns="91440" tIns="45720" rIns="91440" bIns="45720" rtlCol="0" anchor="b">
            <a:normAutofit/>
          </a:bodyPr>
          <a:lstStyle/>
          <a:p>
            <a:pPr defTabSz="914400"/>
            <a:r>
              <a:rPr lang="en-US" sz="3600"/>
              <a:t>Here are some unknown houses…</a:t>
            </a:r>
          </a:p>
        </p:txBody>
      </p:sp>
      <p:sp>
        <p:nvSpPr>
          <p:cNvPr id="3" name="Text Placeholder 2"/>
          <p:cNvSpPr>
            <a:spLocks noGrp="1"/>
          </p:cNvSpPr>
          <p:nvPr>
            <p:ph type="body" idx="1"/>
          </p:nvPr>
        </p:nvSpPr>
        <p:spPr>
          <a:xfrm>
            <a:off x="603504" y="2724912"/>
            <a:ext cx="2407158" cy="1155525"/>
          </a:xfrm>
        </p:spPr>
        <p:txBody>
          <a:bodyPr vert="horz" lIns="91440" tIns="45720" rIns="91440" bIns="45720" rtlCol="0" anchor="t">
            <a:normAutofit/>
          </a:bodyPr>
          <a:lstStyle/>
          <a:p>
            <a:pPr defTabSz="914400">
              <a:spcBef>
                <a:spcPts val="1000"/>
              </a:spcBef>
            </a:pPr>
            <a:r>
              <a:rPr lang="en-US" sz="1700"/>
              <a:t>East Side or West Side?</a:t>
            </a:r>
          </a:p>
        </p:txBody>
      </p:sp>
      <p:pic>
        <p:nvPicPr>
          <p:cNvPr id="11266" name="Picture 2" descr="Cleveland Skyline Panorama Photograph by Dale Kincaid">
            <a:extLst>
              <a:ext uri="{FF2B5EF4-FFF2-40B4-BE49-F238E27FC236}">
                <a16:creationId xmlns:a16="http://schemas.microsoft.com/office/drawing/2014/main" id="{C4EA4F3B-D45C-7D43-8983-C46A52AF5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1790" y="963168"/>
            <a:ext cx="5364483" cy="201168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03504" y="6356350"/>
            <a:ext cx="1225296" cy="365125"/>
          </a:xfrm>
        </p:spPr>
        <p:txBody>
          <a:bodyPr vert="horz" lIns="91440" tIns="45720" rIns="91440" bIns="45720" rtlCol="0" anchor="ctr">
            <a:normAutofit/>
          </a:bodyPr>
          <a:lstStyle/>
          <a:p>
            <a:pPr>
              <a:spcAft>
                <a:spcPts val="600"/>
              </a:spcAft>
            </a:pPr>
            <a:fld id="{9B19E99B-5349-415A-8E56-8E989211A366}" type="datetime1">
              <a:rPr lang="en-US" sz="1200">
                <a:solidFill>
                  <a:schemeClr val="tx1">
                    <a:alpha val="80000"/>
                  </a:schemeClr>
                </a:solidFill>
              </a:rPr>
              <a:pPr>
                <a:spcAft>
                  <a:spcPts val="600"/>
                </a:spcAft>
              </a:pPr>
              <a:t>3/7/22</a:t>
            </a:fld>
            <a:endParaRPr lang="en-US" sz="1200">
              <a:solidFill>
                <a:schemeClr val="tx1">
                  <a:alpha val="80000"/>
                </a:schemeClr>
              </a:solidFill>
            </a:endParaRPr>
          </a:p>
        </p:txBody>
      </p:sp>
      <p:sp>
        <p:nvSpPr>
          <p:cNvPr id="9" name="Slide Number Placeholder 6"/>
          <p:cNvSpPr>
            <a:spLocks noGrp="1"/>
          </p:cNvSpPr>
          <p:nvPr>
            <p:ph type="sldNum" sz="quarter" idx="12"/>
          </p:nvPr>
        </p:nvSpPr>
        <p:spPr>
          <a:xfrm>
            <a:off x="8193880" y="6356350"/>
            <a:ext cx="321469" cy="365125"/>
          </a:xfrm>
        </p:spPr>
        <p:txBody>
          <a:bodyPr vert="horz" lIns="91440" tIns="45720" rIns="91440" bIns="45720" rtlCol="0" anchor="ctr">
            <a:normAutofit/>
          </a:bodyPr>
          <a:lstStyle/>
          <a:p>
            <a:pPr>
              <a:lnSpc>
                <a:spcPct val="90000"/>
              </a:lnSpc>
              <a:spcAft>
                <a:spcPts val="600"/>
              </a:spcAft>
            </a:pPr>
            <a:r>
              <a:rPr lang="en-US" sz="1000">
                <a:solidFill>
                  <a:schemeClr val="bg1">
                    <a:alpha val="80000"/>
                  </a:schemeClr>
                </a:solidFill>
              </a:rPr>
              <a:t>16</a:t>
            </a:r>
          </a:p>
        </p:txBody>
      </p:sp>
      <p:graphicFrame>
        <p:nvGraphicFramePr>
          <p:cNvPr id="7" name="Content Placeholder 7"/>
          <p:cNvGraphicFramePr>
            <a:graphicFrameLocks noGrp="1"/>
          </p:cNvGraphicFramePr>
          <p:nvPr>
            <p:ph sz="half" idx="2"/>
            <p:extLst>
              <p:ext uri="{D42A27DB-BD31-4B8C-83A1-F6EECF244321}">
                <p14:modId xmlns:p14="http://schemas.microsoft.com/office/powerpoint/2010/main" val="805572369"/>
              </p:ext>
            </p:extLst>
          </p:nvPr>
        </p:nvGraphicFramePr>
        <p:xfrm>
          <a:off x="4732452" y="3155743"/>
          <a:ext cx="3742353" cy="3147242"/>
        </p:xfrm>
        <a:graphic>
          <a:graphicData uri="http://schemas.openxmlformats.org/drawingml/2006/table">
            <a:tbl>
              <a:tblPr firstRow="1" bandRow="1">
                <a:tableStyleId>{5C22544A-7EE6-4342-B048-85BDC9FD1C3A}</a:tableStyleId>
              </a:tblPr>
              <a:tblGrid>
                <a:gridCol w="935588">
                  <a:extLst>
                    <a:ext uri="{9D8B030D-6E8A-4147-A177-3AD203B41FA5}">
                      <a16:colId xmlns:a16="http://schemas.microsoft.com/office/drawing/2014/main" val="20000"/>
                    </a:ext>
                  </a:extLst>
                </a:gridCol>
                <a:gridCol w="885447">
                  <a:extLst>
                    <a:ext uri="{9D8B030D-6E8A-4147-A177-3AD203B41FA5}">
                      <a16:colId xmlns:a16="http://schemas.microsoft.com/office/drawing/2014/main" val="20001"/>
                    </a:ext>
                  </a:extLst>
                </a:gridCol>
                <a:gridCol w="885447">
                  <a:extLst>
                    <a:ext uri="{9D8B030D-6E8A-4147-A177-3AD203B41FA5}">
                      <a16:colId xmlns:a16="http://schemas.microsoft.com/office/drawing/2014/main" val="20002"/>
                    </a:ext>
                  </a:extLst>
                </a:gridCol>
                <a:gridCol w="1035871">
                  <a:extLst>
                    <a:ext uri="{9D8B030D-6E8A-4147-A177-3AD203B41FA5}">
                      <a16:colId xmlns:a16="http://schemas.microsoft.com/office/drawing/2014/main" val="20004"/>
                    </a:ext>
                  </a:extLst>
                </a:gridCol>
              </a:tblGrid>
              <a:tr h="373982">
                <a:tc>
                  <a:txBody>
                    <a:bodyPr/>
                    <a:lstStyle/>
                    <a:p>
                      <a:r>
                        <a:rPr lang="en-US" sz="1200" cap="none" spc="0"/>
                        <a:t>Beds</a:t>
                      </a:r>
                      <a:endParaRPr lang="en-US" sz="1200" b="1" cap="none" spc="0">
                        <a:solidFill>
                          <a:schemeClr val="bg1"/>
                        </a:solidFill>
                      </a:endParaRPr>
                    </a:p>
                  </a:txBody>
                  <a:tcPr marL="55307" marR="39505" marT="79010" marB="79010" anchor="ctr"/>
                </a:tc>
                <a:tc>
                  <a:txBody>
                    <a:bodyPr/>
                    <a:lstStyle/>
                    <a:p>
                      <a:r>
                        <a:rPr lang="en-US" sz="1200" cap="none" spc="0"/>
                        <a:t>Bath</a:t>
                      </a:r>
                      <a:endParaRPr lang="en-US" sz="1200" b="1" cap="none" spc="0">
                        <a:solidFill>
                          <a:schemeClr val="bg1"/>
                        </a:solidFill>
                      </a:endParaRPr>
                    </a:p>
                  </a:txBody>
                  <a:tcPr marL="55307" marR="39505" marT="79010" marB="79010" anchor="ctr"/>
                </a:tc>
                <a:tc>
                  <a:txBody>
                    <a:bodyPr/>
                    <a:lstStyle/>
                    <a:p>
                      <a:r>
                        <a:rPr lang="en-US" sz="1200" cap="none" spc="0" err="1"/>
                        <a:t>SqFt</a:t>
                      </a:r>
                      <a:endParaRPr lang="en-US" sz="1200" b="1" cap="none" spc="0">
                        <a:solidFill>
                          <a:schemeClr val="bg1"/>
                        </a:solidFill>
                      </a:endParaRPr>
                    </a:p>
                  </a:txBody>
                  <a:tcPr marL="55307" marR="39505" marT="79010" marB="79010" anchor="ctr"/>
                </a:tc>
                <a:tc>
                  <a:txBody>
                    <a:bodyPr/>
                    <a:lstStyle/>
                    <a:p>
                      <a:r>
                        <a:rPr lang="en-US" sz="1200" cap="none" spc="0"/>
                        <a:t>Price</a:t>
                      </a:r>
                      <a:endParaRPr lang="en-US" sz="1200" b="1" cap="none" spc="0">
                        <a:solidFill>
                          <a:schemeClr val="bg1"/>
                        </a:solidFill>
                      </a:endParaRPr>
                    </a:p>
                  </a:txBody>
                  <a:tcPr marL="55307" marR="39505" marT="79010" marB="79010" anchor="ctr"/>
                </a:tc>
                <a:extLst>
                  <a:ext uri="{0D108BD9-81ED-4DB2-BD59-A6C34878D82A}">
                    <a16:rowId xmlns:a16="http://schemas.microsoft.com/office/drawing/2014/main" val="10000"/>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1136</a:t>
                      </a:r>
                      <a:endParaRPr lang="en-US" sz="1000" cap="none" spc="0">
                        <a:solidFill>
                          <a:schemeClr val="tx1"/>
                        </a:solidFill>
                      </a:endParaRPr>
                    </a:p>
                  </a:txBody>
                  <a:tcPr marL="55307" marR="39505" marT="39505" marB="79010"/>
                </a:tc>
                <a:tc>
                  <a:txBody>
                    <a:bodyPr/>
                    <a:lstStyle/>
                    <a:p>
                      <a:r>
                        <a:rPr lang="en-US" sz="1000" cap="none" spc="0"/>
                        <a:t>$48K</a:t>
                      </a:r>
                      <a:endParaRPr lang="en-US" sz="1000" cap="none" spc="0">
                        <a:solidFill>
                          <a:schemeClr val="tx1"/>
                        </a:solidFill>
                      </a:endParaRPr>
                    </a:p>
                  </a:txBody>
                  <a:tcPr marL="55307" marR="39505" marT="39505" marB="79010"/>
                </a:tc>
                <a:extLst>
                  <a:ext uri="{0D108BD9-81ED-4DB2-BD59-A6C34878D82A}">
                    <a16:rowId xmlns:a16="http://schemas.microsoft.com/office/drawing/2014/main" val="10001"/>
                  </a:ext>
                </a:extLst>
              </a:tr>
              <a:tr h="308140">
                <a:tc>
                  <a:txBody>
                    <a:bodyPr/>
                    <a:lstStyle/>
                    <a:p>
                      <a:r>
                        <a:rPr lang="en-US" sz="1000" cap="none" spc="0" dirty="0"/>
                        <a:t>6</a:t>
                      </a:r>
                      <a:endParaRPr lang="en-US" sz="1000" cap="none" spc="0" dirty="0">
                        <a:solidFill>
                          <a:schemeClr val="tx1"/>
                        </a:solidFill>
                      </a:endParaRPr>
                    </a:p>
                  </a:txBody>
                  <a:tcPr marL="55307" marR="39505" marT="39505" marB="79010"/>
                </a:tc>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4500</a:t>
                      </a:r>
                      <a:endParaRPr lang="en-US" sz="1000" cap="none" spc="0">
                        <a:solidFill>
                          <a:schemeClr val="tx1"/>
                        </a:solidFill>
                      </a:endParaRPr>
                    </a:p>
                  </a:txBody>
                  <a:tcPr marL="55307" marR="39505" marT="39505" marB="79010"/>
                </a:tc>
                <a:tc>
                  <a:txBody>
                    <a:bodyPr/>
                    <a:lstStyle/>
                    <a:p>
                      <a:r>
                        <a:rPr lang="en-US" sz="1000" cap="none" spc="0"/>
                        <a:t>$259K</a:t>
                      </a:r>
                      <a:endParaRPr lang="en-US" sz="1000" cap="none" spc="0">
                        <a:solidFill>
                          <a:schemeClr val="tx1"/>
                        </a:solidFill>
                      </a:endParaRPr>
                    </a:p>
                  </a:txBody>
                  <a:tcPr marL="55307" marR="39505" marT="39505" marB="79010"/>
                </a:tc>
                <a:extLst>
                  <a:ext uri="{0D108BD9-81ED-4DB2-BD59-A6C34878D82A}">
                    <a16:rowId xmlns:a16="http://schemas.microsoft.com/office/drawing/2014/main" val="10002"/>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$85K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3"/>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4"/>
                  </a:ext>
                </a:extLst>
              </a:tr>
              <a:tr h="308140">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1170</a:t>
                      </a:r>
                      <a:endParaRPr lang="en-US" sz="1000" cap="none" spc="0">
                        <a:solidFill>
                          <a:schemeClr val="tx1"/>
                        </a:solidFill>
                      </a:endParaRPr>
                    </a:p>
                  </a:txBody>
                  <a:tcPr marL="55307" marR="39505" marT="39505" marB="79010"/>
                </a:tc>
                <a:tc>
                  <a:txBody>
                    <a:bodyPr/>
                    <a:lstStyle/>
                    <a:p>
                      <a:r>
                        <a:rPr lang="en-US" sz="1000" cap="none" spc="0"/>
                        <a:t>$200K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5"/>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2592</a:t>
                      </a:r>
                      <a:endParaRPr lang="en-US" sz="1000" cap="none" spc="0">
                        <a:solidFill>
                          <a:schemeClr val="tx1"/>
                        </a:solidFill>
                      </a:endParaRPr>
                    </a:p>
                  </a:txBody>
                  <a:tcPr marL="55307" marR="39505" marT="39505" marB="79010"/>
                </a:tc>
                <a:tc>
                  <a:txBody>
                    <a:bodyPr/>
                    <a:lstStyle/>
                    <a:p>
                      <a:r>
                        <a:rPr lang="en-US" sz="1000" cap="none" spc="0"/>
                        <a:t>$95K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6"/>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a:t>
                      </a:r>
                      <a:endParaRPr lang="en-US" sz="1000" cap="none" spc="0">
                        <a:solidFill>
                          <a:schemeClr val="tx1"/>
                        </a:solidFill>
                      </a:endParaRPr>
                    </a:p>
                  </a:txBody>
                  <a:tcPr marL="55307" marR="39505" marT="39505" marB="79010"/>
                </a:tc>
                <a:tc>
                  <a:txBody>
                    <a:bodyPr/>
                    <a:lstStyle/>
                    <a:p>
                      <a:r>
                        <a:rPr lang="en-US" sz="1000" cap="none" spc="0"/>
                        <a:t>1398</a:t>
                      </a:r>
                      <a:endParaRPr lang="en-US" sz="1000" cap="none" spc="0">
                        <a:solidFill>
                          <a:schemeClr val="tx1"/>
                        </a:solidFill>
                      </a:endParaRPr>
                    </a:p>
                  </a:txBody>
                  <a:tcPr marL="55307" marR="39505" marT="39505" marB="79010"/>
                </a:tc>
                <a:tc>
                  <a:txBody>
                    <a:bodyPr/>
                    <a:lstStyle/>
                    <a:p>
                      <a:r>
                        <a:rPr lang="en-US" sz="1000" cap="none" spc="0"/>
                        <a:t>$100K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7"/>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8"/>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1614</a:t>
                      </a:r>
                      <a:endParaRPr lang="en-US" sz="1000" cap="none" spc="0">
                        <a:solidFill>
                          <a:schemeClr val="tx1"/>
                        </a:solidFill>
                      </a:endParaRPr>
                    </a:p>
                  </a:txBody>
                  <a:tcPr marL="55307" marR="39505" marT="39505" marB="79010"/>
                </a:tc>
                <a:tc>
                  <a:txBody>
                    <a:bodyPr/>
                    <a:lstStyle/>
                    <a:p>
                      <a:r>
                        <a:rPr lang="en-US" sz="1000" cap="none" spc="0" dirty="0"/>
                        <a:t>$124K</a:t>
                      </a:r>
                      <a:endParaRPr lang="en-US" sz="1000" cap="none" spc="0" dirty="0">
                        <a:solidFill>
                          <a:schemeClr val="tx1"/>
                        </a:solidFill>
                      </a:endParaRPr>
                    </a:p>
                  </a:txBody>
                  <a:tcPr marL="55307" marR="39505" marT="39505" marB="7901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8237177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17</a:t>
            </a:r>
          </a:p>
        </p:txBody>
      </p:sp>
    </p:spTree>
    <p:extLst>
      <p:ext uri="{BB962C8B-B14F-4D97-AF65-F5344CB8AC3E}">
        <p14:creationId xmlns:p14="http://schemas.microsoft.com/office/powerpoint/2010/main" val="365460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18</a:t>
            </a:r>
          </a:p>
        </p:txBody>
      </p:sp>
    </p:spTree>
    <p:extLst>
      <p:ext uri="{BB962C8B-B14F-4D97-AF65-F5344CB8AC3E}">
        <p14:creationId xmlns:p14="http://schemas.microsoft.com/office/powerpoint/2010/main" val="420231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19</a:t>
            </a:r>
          </a:p>
        </p:txBody>
      </p:sp>
    </p:spTree>
    <p:extLst>
      <p:ext uri="{BB962C8B-B14F-4D97-AF65-F5344CB8AC3E}">
        <p14:creationId xmlns:p14="http://schemas.microsoft.com/office/powerpoint/2010/main" val="113765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a16="http://schemas.microsoft.com/office/drawing/2014/main"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a16="http://schemas.microsoft.com/office/drawing/2014/main"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a16="http://schemas.microsoft.com/office/drawing/2014/main"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a:t>20</a:t>
            </a:r>
          </a:p>
        </p:txBody>
      </p:sp>
      <p:sp>
        <p:nvSpPr>
          <p:cNvPr id="3" name="TextBox 2">
            <a:extLst>
              <a:ext uri="{FF2B5EF4-FFF2-40B4-BE49-F238E27FC236}">
                <a16:creationId xmlns:a16="http://schemas.microsoft.com/office/drawing/2014/main" id="{4927DAE8-A6B4-409A-B626-9AADA25872B4}"/>
              </a:ext>
            </a:extLst>
          </p:cNvPr>
          <p:cNvSpPr txBox="1"/>
          <p:nvPr/>
        </p:nvSpPr>
        <p:spPr>
          <a:xfrm>
            <a:off x="2503872" y="3842546"/>
            <a:ext cx="381836" cy="246221"/>
          </a:xfrm>
          <a:prstGeom prst="rect">
            <a:avLst/>
          </a:prstGeom>
          <a:noFill/>
        </p:spPr>
        <p:txBody>
          <a:bodyPr wrap="square" rtlCol="0">
            <a:spAutoFit/>
          </a:bodyPr>
          <a:lstStyle/>
          <a:p>
            <a:r>
              <a:rPr lang="en-US" sz="1000" dirty="0"/>
              <a:t>255</a:t>
            </a:r>
          </a:p>
        </p:txBody>
      </p:sp>
      <p:sp>
        <p:nvSpPr>
          <p:cNvPr id="23" name="TextBox 22">
            <a:extLst>
              <a:ext uri="{FF2B5EF4-FFF2-40B4-BE49-F238E27FC236}">
                <a16:creationId xmlns:a16="http://schemas.microsoft.com/office/drawing/2014/main" id="{1AFE0D6E-6322-48EC-94A1-E91F7B74767C}"/>
              </a:ext>
            </a:extLst>
          </p:cNvPr>
          <p:cNvSpPr txBox="1"/>
          <p:nvPr/>
        </p:nvSpPr>
        <p:spPr>
          <a:xfrm rot="16200000">
            <a:off x="2211484" y="3694414"/>
            <a:ext cx="381836" cy="246221"/>
          </a:xfrm>
          <a:prstGeom prst="rect">
            <a:avLst/>
          </a:prstGeom>
          <a:noFill/>
        </p:spPr>
        <p:txBody>
          <a:bodyPr wrap="square" rtlCol="0">
            <a:spAutoFit/>
          </a:bodyPr>
          <a:lstStyle/>
          <a:p>
            <a:r>
              <a:rPr lang="en-US" sz="1000" dirty="0"/>
              <a:t>-9k</a:t>
            </a:r>
          </a:p>
        </p:txBody>
      </p:sp>
    </p:spTree>
    <p:extLst>
      <p:ext uri="{BB962C8B-B14F-4D97-AF65-F5344CB8AC3E}">
        <p14:creationId xmlns:p14="http://schemas.microsoft.com/office/powerpoint/2010/main" val="335120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a16="http://schemas.microsoft.com/office/drawing/2014/main"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a16="http://schemas.microsoft.com/office/drawing/2014/main"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a16="http://schemas.microsoft.com/office/drawing/2014/main"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a16="http://schemas.microsoft.com/office/drawing/2014/main"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a16="http://schemas.microsoft.com/office/drawing/2014/main"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a16="http://schemas.microsoft.com/office/drawing/2014/main"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a16="http://schemas.microsoft.com/office/drawing/2014/main"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a16="http://schemas.microsoft.com/office/drawing/2014/main"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a16="http://schemas.microsoft.com/office/drawing/2014/main"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a16="http://schemas.microsoft.com/office/drawing/2014/main"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a:t>21</a:t>
            </a:r>
          </a:p>
        </p:txBody>
      </p:sp>
    </p:spTree>
    <p:extLst>
      <p:ext uri="{BB962C8B-B14F-4D97-AF65-F5344CB8AC3E}">
        <p14:creationId xmlns:p14="http://schemas.microsoft.com/office/powerpoint/2010/main" val="58847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0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a16="http://schemas.microsoft.com/office/drawing/2014/main"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a:t>22</a:t>
            </a:r>
          </a:p>
        </p:txBody>
      </p:sp>
    </p:spTree>
    <p:extLst>
      <p:ext uri="{BB962C8B-B14F-4D97-AF65-F5344CB8AC3E}">
        <p14:creationId xmlns:p14="http://schemas.microsoft.com/office/powerpoint/2010/main" val="23564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27"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 K=1</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a16="http://schemas.microsoft.com/office/drawing/2014/main"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23</a:t>
            </a:r>
          </a:p>
        </p:txBody>
      </p:sp>
    </p:spTree>
    <p:extLst>
      <p:ext uri="{BB962C8B-B14F-4D97-AF65-F5344CB8AC3E}">
        <p14:creationId xmlns:p14="http://schemas.microsoft.com/office/powerpoint/2010/main" val="2515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69"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a:t>sqft</a:t>
            </a:r>
            <a:endParaRPr lang="en-US" dirty="0"/>
          </a:p>
          <a:p>
            <a:pPr lvl="1"/>
            <a:r>
              <a:rPr lang="en-US" dirty="0"/>
              <a:t>$48K</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a16="http://schemas.microsoft.com/office/drawing/2014/main"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24</a:t>
            </a:r>
          </a:p>
        </p:txBody>
      </p:sp>
    </p:spTree>
    <p:extLst>
      <p:ext uri="{BB962C8B-B14F-4D97-AF65-F5344CB8AC3E}">
        <p14:creationId xmlns:p14="http://schemas.microsoft.com/office/powerpoint/2010/main" val="56644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5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Tree>
    <p:extLst>
      <p:ext uri="{BB962C8B-B14F-4D97-AF65-F5344CB8AC3E}">
        <p14:creationId xmlns:p14="http://schemas.microsoft.com/office/powerpoint/2010/main" val="31234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KNN</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3/7/22</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6781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7"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
        <p:nvSpPr>
          <p:cNvPr id="21" name="TextBox 20">
            <a:extLst>
              <a:ext uri="{FF2B5EF4-FFF2-40B4-BE49-F238E27FC236}">
                <a16:creationId xmlns:a16="http://schemas.microsoft.com/office/drawing/2014/main" id="{039B366D-19D8-4420-8320-802D1E6EB6C8}"/>
              </a:ext>
            </a:extLst>
          </p:cNvPr>
          <p:cNvSpPr txBox="1"/>
          <p:nvPr/>
        </p:nvSpPr>
        <p:spPr>
          <a:xfrm>
            <a:off x="5857592" y="1376680"/>
            <a:ext cx="1841402" cy="369332"/>
          </a:xfrm>
          <a:prstGeom prst="rect">
            <a:avLst/>
          </a:prstGeom>
          <a:noFill/>
        </p:spPr>
        <p:txBody>
          <a:bodyPr wrap="none" rtlCol="0">
            <a:spAutoFit/>
          </a:bodyPr>
          <a:lstStyle/>
          <a:p>
            <a:r>
              <a:rPr lang="en-US" dirty="0"/>
              <a:t>Nearest Neighbor</a:t>
            </a:r>
          </a:p>
        </p:txBody>
      </p:sp>
      <p:sp>
        <p:nvSpPr>
          <p:cNvPr id="22" name="TextBox 21">
            <a:extLst>
              <a:ext uri="{FF2B5EF4-FFF2-40B4-BE49-F238E27FC236}">
                <a16:creationId xmlns:a16="http://schemas.microsoft.com/office/drawing/2014/main" id="{D23C9505-2385-4E5A-AE28-039D9DF7B9B4}"/>
              </a:ext>
            </a:extLst>
          </p:cNvPr>
          <p:cNvSpPr txBox="1"/>
          <p:nvPr/>
        </p:nvSpPr>
        <p:spPr>
          <a:xfrm>
            <a:off x="5302905" y="201626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23" name="Picture 22">
            <a:extLst>
              <a:ext uri="{FF2B5EF4-FFF2-40B4-BE49-F238E27FC236}">
                <a16:creationId xmlns:a16="http://schemas.microsoft.com/office/drawing/2014/main" id="{10B0B18D-CFA2-4E23-A3FA-6C5BF24922BA}"/>
              </a:ext>
            </a:extLst>
          </p:cNvPr>
          <p:cNvPicPr>
            <a:picLocks noChangeAspect="1"/>
          </p:cNvPicPr>
          <p:nvPr/>
        </p:nvPicPr>
        <p:blipFill>
          <a:blip r:embed="rId6"/>
          <a:stretch>
            <a:fillRect/>
          </a:stretch>
        </p:blipFill>
        <p:spPr>
          <a:xfrm>
            <a:off x="6139492" y="2014118"/>
            <a:ext cx="447675" cy="371475"/>
          </a:xfrm>
          <a:prstGeom prst="rect">
            <a:avLst/>
          </a:prstGeom>
        </p:spPr>
      </p:pic>
      <p:pic>
        <p:nvPicPr>
          <p:cNvPr id="26" name="Picture 25">
            <a:extLst>
              <a:ext uri="{FF2B5EF4-FFF2-40B4-BE49-F238E27FC236}">
                <a16:creationId xmlns:a16="http://schemas.microsoft.com/office/drawing/2014/main" id="{A9FB0889-E77C-4ECB-A74A-41369BE1E84B}"/>
              </a:ext>
            </a:extLst>
          </p:cNvPr>
          <p:cNvPicPr>
            <a:picLocks noChangeAspect="1"/>
          </p:cNvPicPr>
          <p:nvPr/>
        </p:nvPicPr>
        <p:blipFill>
          <a:blip r:embed="rId7"/>
          <a:stretch>
            <a:fillRect/>
          </a:stretch>
        </p:blipFill>
        <p:spPr>
          <a:xfrm>
            <a:off x="7431730" y="2036826"/>
            <a:ext cx="409575" cy="342900"/>
          </a:xfrm>
          <a:prstGeom prst="rect">
            <a:avLst/>
          </a:prstGeom>
        </p:spPr>
      </p:pic>
      <p:pic>
        <p:nvPicPr>
          <p:cNvPr id="27" name="Picture 26">
            <a:extLst>
              <a:ext uri="{FF2B5EF4-FFF2-40B4-BE49-F238E27FC236}">
                <a16:creationId xmlns:a16="http://schemas.microsoft.com/office/drawing/2014/main" id="{E6D9CF1D-4E81-41A1-BE9E-13C55EB3566B}"/>
              </a:ext>
            </a:extLst>
          </p:cNvPr>
          <p:cNvPicPr>
            <a:picLocks noChangeAspect="1"/>
          </p:cNvPicPr>
          <p:nvPr/>
        </p:nvPicPr>
        <p:blipFill>
          <a:blip r:embed="rId8"/>
          <a:stretch>
            <a:fillRect/>
          </a:stretch>
        </p:blipFill>
        <p:spPr>
          <a:xfrm>
            <a:off x="7834673" y="3286854"/>
            <a:ext cx="361950" cy="333375"/>
          </a:xfrm>
          <a:prstGeom prst="rect">
            <a:avLst/>
          </a:prstGeom>
        </p:spPr>
      </p:pic>
      <p:pic>
        <p:nvPicPr>
          <p:cNvPr id="30" name="Picture 3">
            <a:extLst>
              <a:ext uri="{FF2B5EF4-FFF2-40B4-BE49-F238E27FC236}">
                <a16:creationId xmlns:a16="http://schemas.microsoft.com/office/drawing/2014/main" id="{C4F4A666-BE96-4731-A5A4-7588E39F0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41" y="1560906"/>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a:extLst>
              <a:ext uri="{FF2B5EF4-FFF2-40B4-BE49-F238E27FC236}">
                <a16:creationId xmlns:a16="http://schemas.microsoft.com/office/drawing/2014/main" id="{5C7A4E69-D4E4-4E4A-818F-98CF63BE7151}"/>
              </a:ext>
            </a:extLst>
          </p:cNvPr>
          <p:cNvCxnSpPr/>
          <p:nvPr/>
        </p:nvCxnSpPr>
        <p:spPr>
          <a:xfrm flipV="1">
            <a:off x="2797791" y="2060424"/>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A8AFF9-997A-4761-8E9B-9CC680526523}"/>
              </a:ext>
            </a:extLst>
          </p:cNvPr>
          <p:cNvCxnSpPr/>
          <p:nvPr/>
        </p:nvCxnSpPr>
        <p:spPr>
          <a:xfrm>
            <a:off x="2819941" y="2807020"/>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DC56ED-682A-42A8-A7F2-0744E80F0AFB}"/>
              </a:ext>
            </a:extLst>
          </p:cNvPr>
          <p:cNvSpPr txBox="1"/>
          <p:nvPr/>
        </p:nvSpPr>
        <p:spPr>
          <a:xfrm rot="19433532">
            <a:off x="2978241" y="2205963"/>
            <a:ext cx="609462" cy="276999"/>
          </a:xfrm>
          <a:prstGeom prst="rect">
            <a:avLst/>
          </a:prstGeom>
          <a:noFill/>
        </p:spPr>
        <p:txBody>
          <a:bodyPr wrap="none" rtlCol="0">
            <a:spAutoFit/>
          </a:bodyPr>
          <a:lstStyle/>
          <a:p>
            <a:r>
              <a:rPr lang="en-US" sz="1200" dirty="0"/>
              <a:t>16003</a:t>
            </a:r>
          </a:p>
        </p:txBody>
      </p:sp>
      <p:sp>
        <p:nvSpPr>
          <p:cNvPr id="34" name="TextBox 33">
            <a:extLst>
              <a:ext uri="{FF2B5EF4-FFF2-40B4-BE49-F238E27FC236}">
                <a16:creationId xmlns:a16="http://schemas.microsoft.com/office/drawing/2014/main" id="{6D611815-8C4E-47BD-AFA1-D74E0BE1DF53}"/>
              </a:ext>
            </a:extLst>
          </p:cNvPr>
          <p:cNvSpPr txBox="1"/>
          <p:nvPr/>
        </p:nvSpPr>
        <p:spPr>
          <a:xfrm rot="1971942">
            <a:off x="2993425" y="2827653"/>
            <a:ext cx="524503" cy="276999"/>
          </a:xfrm>
          <a:prstGeom prst="rect">
            <a:avLst/>
          </a:prstGeom>
          <a:noFill/>
        </p:spPr>
        <p:txBody>
          <a:bodyPr wrap="none" rtlCol="0">
            <a:spAutoFit/>
          </a:bodyPr>
          <a:lstStyle/>
          <a:p>
            <a:r>
              <a:rPr lang="en-US" sz="1200" dirty="0"/>
              <a:t>9003</a:t>
            </a:r>
          </a:p>
        </p:txBody>
      </p:sp>
      <p:cxnSp>
        <p:nvCxnSpPr>
          <p:cNvPr id="35" name="Straight Connector 34">
            <a:extLst>
              <a:ext uri="{FF2B5EF4-FFF2-40B4-BE49-F238E27FC236}">
                <a16:creationId xmlns:a16="http://schemas.microsoft.com/office/drawing/2014/main" id="{9C35DFF6-B517-4F5E-B81A-E011584DE721}"/>
              </a:ext>
            </a:extLst>
          </p:cNvPr>
          <p:cNvCxnSpPr/>
          <p:nvPr/>
        </p:nvCxnSpPr>
        <p:spPr>
          <a:xfrm flipV="1">
            <a:off x="2756847" y="2052988"/>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7B9E3BB-7850-4443-8FA9-D76F15CDA09A}"/>
              </a:ext>
            </a:extLst>
          </p:cNvPr>
          <p:cNvSpPr txBox="1"/>
          <p:nvPr/>
        </p:nvSpPr>
        <p:spPr>
          <a:xfrm rot="16903386">
            <a:off x="2436879" y="2205962"/>
            <a:ext cx="609462" cy="276999"/>
          </a:xfrm>
          <a:prstGeom prst="rect">
            <a:avLst/>
          </a:prstGeom>
          <a:noFill/>
        </p:spPr>
        <p:txBody>
          <a:bodyPr wrap="none" rtlCol="0">
            <a:spAutoFit/>
          </a:bodyPr>
          <a:lstStyle/>
          <a:p>
            <a:r>
              <a:rPr lang="en-US" sz="1200" dirty="0"/>
              <a:t>17000</a:t>
            </a:r>
          </a:p>
        </p:txBody>
      </p:sp>
      <p:sp>
        <p:nvSpPr>
          <p:cNvPr id="37" name="TextBox 36">
            <a:extLst>
              <a:ext uri="{FF2B5EF4-FFF2-40B4-BE49-F238E27FC236}">
                <a16:creationId xmlns:a16="http://schemas.microsoft.com/office/drawing/2014/main" id="{1374A548-2165-42D8-92FD-DAD02369BA8D}"/>
              </a:ext>
            </a:extLst>
          </p:cNvPr>
          <p:cNvSpPr txBox="1"/>
          <p:nvPr/>
        </p:nvSpPr>
        <p:spPr>
          <a:xfrm>
            <a:off x="513719" y="4316806"/>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cxnSp>
        <p:nvCxnSpPr>
          <p:cNvPr id="40" name="Straight Connector 39">
            <a:extLst>
              <a:ext uri="{FF2B5EF4-FFF2-40B4-BE49-F238E27FC236}">
                <a16:creationId xmlns:a16="http://schemas.microsoft.com/office/drawing/2014/main" id="{783BE26E-A232-49BD-9D3E-D161F2DB0BC5}"/>
              </a:ext>
            </a:extLst>
          </p:cNvPr>
          <p:cNvCxnSpPr>
            <a:cxnSpLocks/>
            <a:stCxn id="23" idx="3"/>
            <a:endCxn id="26" idx="1"/>
          </p:cNvCxnSpPr>
          <p:nvPr/>
        </p:nvCxnSpPr>
        <p:spPr>
          <a:xfrm>
            <a:off x="6587167" y="2199856"/>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23EE73-D303-44E6-9C3B-64B39271A9D4}"/>
              </a:ext>
            </a:extLst>
          </p:cNvPr>
          <p:cNvSpPr txBox="1"/>
          <p:nvPr/>
        </p:nvSpPr>
        <p:spPr>
          <a:xfrm>
            <a:off x="5588213" y="2434296"/>
            <a:ext cx="3380413" cy="369332"/>
          </a:xfrm>
          <a:prstGeom prst="rect">
            <a:avLst/>
          </a:prstGeom>
          <a:noFill/>
        </p:spPr>
        <p:txBody>
          <a:bodyPr wrap="none" rtlCol="0">
            <a:spAutoFit/>
          </a:bodyPr>
          <a:lstStyle/>
          <a:p>
            <a:r>
              <a:rPr lang="en-US" dirty="0"/>
              <a:t>1 Red Neighbor  / k =1 = 100% red</a:t>
            </a:r>
          </a:p>
        </p:txBody>
      </p:sp>
      <p:sp>
        <p:nvSpPr>
          <p:cNvPr id="43" name="TextBox 42">
            <a:extLst>
              <a:ext uri="{FF2B5EF4-FFF2-40B4-BE49-F238E27FC236}">
                <a16:creationId xmlns:a16="http://schemas.microsoft.com/office/drawing/2014/main" id="{3093395D-0EAC-4ADA-A71C-A231C409AC2D}"/>
              </a:ext>
            </a:extLst>
          </p:cNvPr>
          <p:cNvSpPr txBox="1"/>
          <p:nvPr/>
        </p:nvSpPr>
        <p:spPr>
          <a:xfrm>
            <a:off x="5275141" y="3448403"/>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44" name="Picture 43">
            <a:extLst>
              <a:ext uri="{FF2B5EF4-FFF2-40B4-BE49-F238E27FC236}">
                <a16:creationId xmlns:a16="http://schemas.microsoft.com/office/drawing/2014/main" id="{8647CCA5-8B6A-4F91-85FF-3961D0402929}"/>
              </a:ext>
            </a:extLst>
          </p:cNvPr>
          <p:cNvPicPr>
            <a:picLocks noChangeAspect="1"/>
          </p:cNvPicPr>
          <p:nvPr/>
        </p:nvPicPr>
        <p:blipFill>
          <a:blip r:embed="rId6"/>
          <a:stretch>
            <a:fillRect/>
          </a:stretch>
        </p:blipFill>
        <p:spPr>
          <a:xfrm>
            <a:off x="6111728" y="3446260"/>
            <a:ext cx="447675" cy="371475"/>
          </a:xfrm>
          <a:prstGeom prst="rect">
            <a:avLst/>
          </a:prstGeom>
        </p:spPr>
      </p:pic>
      <p:pic>
        <p:nvPicPr>
          <p:cNvPr id="45" name="Picture 44">
            <a:extLst>
              <a:ext uri="{FF2B5EF4-FFF2-40B4-BE49-F238E27FC236}">
                <a16:creationId xmlns:a16="http://schemas.microsoft.com/office/drawing/2014/main" id="{E7B138DF-87B2-4D1F-AEFE-D0C70CC0D74F}"/>
              </a:ext>
            </a:extLst>
          </p:cNvPr>
          <p:cNvPicPr>
            <a:picLocks noChangeAspect="1"/>
          </p:cNvPicPr>
          <p:nvPr/>
        </p:nvPicPr>
        <p:blipFill>
          <a:blip r:embed="rId7"/>
          <a:stretch>
            <a:fillRect/>
          </a:stretch>
        </p:blipFill>
        <p:spPr>
          <a:xfrm>
            <a:off x="7404881" y="3581560"/>
            <a:ext cx="409575" cy="342900"/>
          </a:xfrm>
          <a:prstGeom prst="rect">
            <a:avLst/>
          </a:prstGeom>
        </p:spPr>
      </p:pic>
      <p:cxnSp>
        <p:nvCxnSpPr>
          <p:cNvPr id="46" name="Straight Connector 45">
            <a:extLst>
              <a:ext uri="{FF2B5EF4-FFF2-40B4-BE49-F238E27FC236}">
                <a16:creationId xmlns:a16="http://schemas.microsoft.com/office/drawing/2014/main" id="{6F467F19-2154-4882-84E8-689A592B9FDE}"/>
              </a:ext>
            </a:extLst>
          </p:cNvPr>
          <p:cNvCxnSpPr>
            <a:cxnSpLocks/>
            <a:stCxn id="44" idx="3"/>
            <a:endCxn id="45" idx="1"/>
          </p:cNvCxnSpPr>
          <p:nvPr/>
        </p:nvCxnSpPr>
        <p:spPr>
          <a:xfrm>
            <a:off x="6559403" y="3631998"/>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C3B7E14-1FBF-46F6-8E18-562BE52707E6}"/>
              </a:ext>
            </a:extLst>
          </p:cNvPr>
          <p:cNvSpPr txBox="1"/>
          <p:nvPr/>
        </p:nvSpPr>
        <p:spPr>
          <a:xfrm>
            <a:off x="5588213" y="4490152"/>
            <a:ext cx="3263394" cy="369332"/>
          </a:xfrm>
          <a:prstGeom prst="rect">
            <a:avLst/>
          </a:prstGeom>
          <a:noFill/>
        </p:spPr>
        <p:txBody>
          <a:bodyPr wrap="none" rtlCol="0">
            <a:spAutoFit/>
          </a:bodyPr>
          <a:lstStyle/>
          <a:p>
            <a:r>
              <a:rPr lang="en-US" dirty="0"/>
              <a:t>2 Red Neighbor  / k =3 = 66% red</a:t>
            </a:r>
          </a:p>
        </p:txBody>
      </p:sp>
      <p:cxnSp>
        <p:nvCxnSpPr>
          <p:cNvPr id="51" name="Straight Connector 50">
            <a:extLst>
              <a:ext uri="{FF2B5EF4-FFF2-40B4-BE49-F238E27FC236}">
                <a16:creationId xmlns:a16="http://schemas.microsoft.com/office/drawing/2014/main" id="{084B695C-BB94-488C-B96B-D827D4D56082}"/>
              </a:ext>
            </a:extLst>
          </p:cNvPr>
          <p:cNvCxnSpPr>
            <a:cxnSpLocks/>
            <a:stCxn id="44" idx="3"/>
            <a:endCxn id="27" idx="1"/>
          </p:cNvCxnSpPr>
          <p:nvPr/>
        </p:nvCxnSpPr>
        <p:spPr>
          <a:xfrm flipV="1">
            <a:off x="6559403" y="3453542"/>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CD45D356-3CD0-4EE9-ADA7-AC4AE3813F53}"/>
              </a:ext>
            </a:extLst>
          </p:cNvPr>
          <p:cNvPicPr>
            <a:picLocks noChangeAspect="1"/>
          </p:cNvPicPr>
          <p:nvPr/>
        </p:nvPicPr>
        <p:blipFill>
          <a:blip r:embed="rId7"/>
          <a:stretch>
            <a:fillRect/>
          </a:stretch>
        </p:blipFill>
        <p:spPr>
          <a:xfrm>
            <a:off x="8196623" y="4044131"/>
            <a:ext cx="409575" cy="342900"/>
          </a:xfrm>
          <a:prstGeom prst="rect">
            <a:avLst/>
          </a:prstGeom>
        </p:spPr>
      </p:pic>
      <p:cxnSp>
        <p:nvCxnSpPr>
          <p:cNvPr id="56" name="Straight Connector 55">
            <a:extLst>
              <a:ext uri="{FF2B5EF4-FFF2-40B4-BE49-F238E27FC236}">
                <a16:creationId xmlns:a16="http://schemas.microsoft.com/office/drawing/2014/main" id="{C75E31D6-BE45-4D1E-9328-C3198AE84CE8}"/>
              </a:ext>
            </a:extLst>
          </p:cNvPr>
          <p:cNvCxnSpPr>
            <a:cxnSpLocks/>
            <a:stCxn id="44" idx="3"/>
            <a:endCxn id="55" idx="1"/>
          </p:cNvCxnSpPr>
          <p:nvPr/>
        </p:nvCxnSpPr>
        <p:spPr>
          <a:xfrm>
            <a:off x="6559403" y="3631998"/>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2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a:xfrm>
            <a:off x="0" y="365126"/>
            <a:ext cx="8515350" cy="591477"/>
          </a:xfrm>
        </p:spPr>
        <p:txBody>
          <a:bodyPr/>
          <a:lstStyle/>
          <a:p>
            <a:r>
              <a:rPr lang="en-US" dirty="0"/>
              <a:t>Is the “?” house a big house or a small house?</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45256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 = 1!</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511321009"/>
              </p:ext>
            </p:extLst>
          </p:nvPr>
        </p:nvGraphicFramePr>
        <p:xfrm>
          <a:off x="3893151" y="1705350"/>
          <a:ext cx="5108523" cy="139440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Too localized!</a:t>
            </a:r>
          </a:p>
        </p:txBody>
      </p:sp>
    </p:spTree>
    <p:extLst>
      <p:ext uri="{BB962C8B-B14F-4D97-AF65-F5344CB8AC3E}">
        <p14:creationId xmlns:p14="http://schemas.microsoft.com/office/powerpoint/2010/main" val="2211203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8" name="Shape 511">
            <a:extLst>
              <a:ext uri="{FF2B5EF4-FFF2-40B4-BE49-F238E27FC236}">
                <a16:creationId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1" name="Shape 527">
            <a:extLst>
              <a:ext uri="{FF2B5EF4-FFF2-40B4-BE49-F238E27FC236}">
                <a16:creationId xmlns:a16="http://schemas.microsoft.com/office/drawing/2014/main" id="{68A20C9F-C15F-4B2E-867B-871381B226C6}"/>
              </a:ext>
            </a:extLst>
          </p:cNvPr>
          <p:cNvSpPr txBox="1"/>
          <p:nvPr/>
        </p:nvSpPr>
        <p:spPr>
          <a:xfrm>
            <a:off x="393001" y="1702240"/>
            <a:ext cx="461999" cy="463200"/>
          </a:xfrm>
          <a:prstGeom prst="rect">
            <a:avLst/>
          </a:prstGeom>
          <a:noFill/>
          <a:ln>
            <a:noFill/>
          </a:ln>
        </p:spPr>
        <p:txBody>
          <a:bodyPr lIns="91425" tIns="91425" rIns="91425" bIns="91425" anchor="t" anchorCtr="0">
            <a:noAutofit/>
          </a:bodyPr>
          <a:lstStyle/>
          <a:p>
            <a:r>
              <a:rPr lang="en" sz="1000" dirty="0">
                <a:latin typeface="Open Sans"/>
                <a:ea typeface="Open Sans"/>
                <a:cs typeface="Open Sans"/>
                <a:sym typeface="Open Sans"/>
              </a:rPr>
              <a:t>K=5</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2711616321"/>
              </p:ext>
            </p:extLst>
          </p:nvPr>
        </p:nvGraphicFramePr>
        <p:xfrm>
          <a:off x="3893151" y="1705350"/>
          <a:ext cx="5108523" cy="178299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743437">
                  <a:extLst>
                    <a:ext uri="{9D8B030D-6E8A-4147-A177-3AD203B41FA5}">
                      <a16:colId xmlns:a16="http://schemas.microsoft.com/office/drawing/2014/main" val="20004"/>
                    </a:ext>
                  </a:extLst>
                </a:gridCol>
                <a:gridCol w="1054707">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3062788"/>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Just right for the data!</a:t>
            </a:r>
          </a:p>
        </p:txBody>
      </p:sp>
    </p:spTree>
    <p:extLst>
      <p:ext uri="{BB962C8B-B14F-4D97-AF65-F5344CB8AC3E}">
        <p14:creationId xmlns:p14="http://schemas.microsoft.com/office/powerpoint/2010/main" val="3717125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2" name="Shape 528">
            <a:extLst>
              <a:ext uri="{FF2B5EF4-FFF2-40B4-BE49-F238E27FC236}">
                <a16:creationId xmlns:a16="http://schemas.microsoft.com/office/drawing/2014/main" id="{609A58DE-F33B-4887-B56E-E7AB0A3E077B}"/>
              </a:ext>
            </a:extLst>
          </p:cNvPr>
          <p:cNvSpPr txBox="1"/>
          <p:nvPr/>
        </p:nvSpPr>
        <p:spPr>
          <a:xfrm>
            <a:off x="393000" y="1716024"/>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148993550"/>
              </p:ext>
            </p:extLst>
          </p:nvPr>
        </p:nvGraphicFramePr>
        <p:xfrm>
          <a:off x="3893151" y="1705350"/>
          <a:ext cx="5108523" cy="204203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sz="1200" dirty="0">
                          <a:latin typeface="Open Sans"/>
                          <a:ea typeface="Open Sans"/>
                          <a:cs typeface="Open Sans"/>
                          <a:sym typeface="Open Sans"/>
                        </a:rPr>
                        <a:t>K</a:t>
                      </a:r>
                    </a:p>
                  </a:txBody>
                  <a:tcPr marL="91425" marR="91425" marT="91425" marB="91425"/>
                </a:tc>
                <a:tc>
                  <a:txBody>
                    <a:bodyPr/>
                    <a:lstStyle/>
                    <a:p>
                      <a:pPr algn="ctr">
                        <a:spcBef>
                          <a:spcPts val="0"/>
                        </a:spcBef>
                        <a:buNone/>
                      </a:pPr>
                      <a:r>
                        <a:rPr lang="en" sz="1200">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sz="1200">
                          <a:latin typeface="Open Sans"/>
                          <a:ea typeface="Open Sans"/>
                          <a:cs typeface="Open Sans"/>
                          <a:sym typeface="Open Sans"/>
                        </a:rPr>
                        <a:t>1</a:t>
                      </a:r>
                    </a:p>
                  </a:txBody>
                  <a:tcPr marL="91425" marR="91425" marT="91425" marB="91425"/>
                </a:tc>
                <a:tc>
                  <a:txBody>
                    <a:bodyPr/>
                    <a:lstStyle/>
                    <a:p>
                      <a:pPr algn="ctr">
                        <a:spcBef>
                          <a:spcPts val="0"/>
                        </a:spcBef>
                        <a:buNone/>
                      </a:pPr>
                      <a:r>
                        <a:rPr lang="en" sz="1200">
                          <a:latin typeface="Open Sans"/>
                          <a:ea typeface="Open Sans"/>
                          <a:cs typeface="Open Sans"/>
                          <a:sym typeface="Open Sans"/>
                        </a:rPr>
                        <a:t>1</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0</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sz="1200">
                        <a:latin typeface="Open Sans"/>
                        <a:ea typeface="Open Sans"/>
                        <a:cs typeface="Open Sans"/>
                        <a:sym typeface="Open Sans"/>
                      </a:endParaRPr>
                    </a:p>
                  </a:txBody>
                  <a:tcPr marL="91425" marR="91425" marT="91425" marB="91425"/>
                </a:tc>
                <a:tc>
                  <a:txBody>
                    <a:bodyPr/>
                    <a:lstStyle/>
                    <a:p>
                      <a:pPr algn="ctr" rtl="0">
                        <a:spcBef>
                          <a:spcPts val="0"/>
                        </a:spcBef>
                        <a:buNone/>
                      </a:pPr>
                      <a:r>
                        <a:rPr lang="en-US" sz="1200" dirty="0">
                          <a:latin typeface="Open Sans"/>
                          <a:ea typeface="Open Sans"/>
                          <a:cs typeface="Open Sans"/>
                          <a:sym typeface="Open Sans"/>
                        </a:rPr>
                        <a:t>Local Structure</a:t>
                      </a:r>
                      <a:endParaRPr sz="1200"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sz="1200">
                          <a:latin typeface="Open Sans"/>
                          <a:ea typeface="Open Sans"/>
                          <a:cs typeface="Open Sans"/>
                          <a:sym typeface="Open Sans"/>
                        </a:rPr>
                        <a:t>5</a:t>
                      </a:r>
                    </a:p>
                  </a:txBody>
                  <a:tcPr marL="91425" marR="91425" marT="91425" marB="91425"/>
                </a:tc>
                <a:tc>
                  <a:txBody>
                    <a:bodyPr/>
                    <a:lstStyle/>
                    <a:p>
                      <a:pPr algn="ctr">
                        <a:spcBef>
                          <a:spcPts val="0"/>
                        </a:spcBef>
                        <a:buNone/>
                      </a:pPr>
                      <a:r>
                        <a:rPr lang="en" sz="1200">
                          <a:latin typeface="Open Sans"/>
                          <a:ea typeface="Open Sans"/>
                          <a:cs typeface="Open Sans"/>
                          <a:sym typeface="Open Sans"/>
                        </a:rPr>
                        <a:t>1</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sz="1200">
                        <a:latin typeface="Open Sans"/>
                        <a:ea typeface="Open Sans"/>
                        <a:cs typeface="Open Sans"/>
                        <a:sym typeface="Open Sans"/>
                      </a:endParaRPr>
                    </a:p>
                  </a:txBody>
                  <a:tcPr marL="91425" marR="91425" marT="91425" marB="91425"/>
                </a:tc>
                <a:tc>
                  <a:txBody>
                    <a:bodyPr/>
                    <a:lstStyle/>
                    <a:p>
                      <a:pPr algn="ctr" rtl="0">
                        <a:spcBef>
                          <a:spcPts val="0"/>
                        </a:spcBef>
                        <a:buNone/>
                      </a:pPr>
                      <a:r>
                        <a:rPr lang="en-US" sz="1200" dirty="0">
                          <a:latin typeface="Open Sans"/>
                          <a:ea typeface="Open Sans"/>
                          <a:cs typeface="Open Sans"/>
                          <a:sym typeface="Open Sans"/>
                        </a:rPr>
                        <a:t>Just right</a:t>
                      </a:r>
                      <a:endParaRPr sz="1200"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algn="ctr" rtl="0">
                        <a:spcBef>
                          <a:spcPts val="0"/>
                        </a:spcBef>
                        <a:buNone/>
                      </a:pPr>
                      <a:r>
                        <a:rPr lang="en" sz="1200">
                          <a:latin typeface="Open Sans"/>
                          <a:ea typeface="Open Sans"/>
                          <a:cs typeface="Open Sans"/>
                          <a:sym typeface="Open Sans"/>
                        </a:rPr>
                        <a:t>10</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sz="1200"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sz="1200">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sz="1200"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sz="1200" dirty="0">
                          <a:latin typeface="Open Sans"/>
                          <a:ea typeface="Open Sans"/>
                          <a:cs typeface="Open Sans"/>
                          <a:sym typeface="Open Sans"/>
                        </a:rPr>
                        <a:t>Majority Structure</a:t>
                      </a:r>
                      <a:endParaRPr sz="1200"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382634"/>
            <a:ext cx="200025" cy="219075"/>
          </a:xfrm>
          <a:prstGeom prst="rect">
            <a:avLst/>
          </a:prstGeom>
          <a:noFill/>
          <a:ln>
            <a:noFill/>
          </a:ln>
        </p:spPr>
      </p:pic>
      <p:pic>
        <p:nvPicPr>
          <p:cNvPr id="27" name="Shape 533">
            <a:extLst>
              <a:ext uri="{FF2B5EF4-FFF2-40B4-BE49-F238E27FC236}">
                <a16:creationId xmlns:a16="http://schemas.microsoft.com/office/drawing/2014/main" id="{3F458E50-E393-4102-8695-68AD92F5FD82}"/>
              </a:ext>
            </a:extLst>
          </p:cNvPr>
          <p:cNvPicPr preferRelativeResize="0"/>
          <p:nvPr/>
        </p:nvPicPr>
        <p:blipFill>
          <a:blip r:embed="rId4">
            <a:alphaModFix/>
          </a:blip>
          <a:stretch>
            <a:fillRect/>
          </a:stretch>
        </p:blipFill>
        <p:spPr>
          <a:xfrm>
            <a:off x="7507325" y="3382759"/>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827870"/>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Majority characteristic</a:t>
            </a:r>
          </a:p>
        </p:txBody>
      </p:sp>
    </p:spTree>
    <p:extLst>
      <p:ext uri="{BB962C8B-B14F-4D97-AF65-F5344CB8AC3E}">
        <p14:creationId xmlns:p14="http://schemas.microsoft.com/office/powerpoint/2010/main" val="3284613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records all have a “vote”</a:t>
            </a:r>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a16="http://schemas.microsoft.com/office/drawing/2014/main" id="{9E32047E-66AC-41CC-AF1C-7846156E855B}"/>
              </a:ext>
            </a:extLst>
          </p:cNvPr>
          <p:cNvGraphicFramePr>
            <a:graphicFrameLocks noGrp="1"/>
          </p:cNvGraphicFramePr>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a16="http://schemas.microsoft.com/office/drawing/2014/main" val="1241395918"/>
                    </a:ext>
                  </a:extLst>
                </a:gridCol>
                <a:gridCol w="8030066">
                  <a:extLst>
                    <a:ext uri="{9D8B030D-6E8A-4147-A177-3AD203B41FA5}">
                      <a16:colId xmlns:a16="http://schemas.microsoft.com/office/drawing/2014/main"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a16="http://schemas.microsoft.com/office/drawing/2014/main"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a16="http://schemas.microsoft.com/office/drawing/2014/main"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a16="http://schemas.microsoft.com/office/drawing/2014/main"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a16="http://schemas.microsoft.com/office/drawing/2014/main"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a16="http://schemas.microsoft.com/office/drawing/2014/main" val="1442038562"/>
                  </a:ext>
                </a:extLst>
              </a:tr>
            </a:tbl>
          </a:graphicData>
        </a:graphic>
      </p:graphicFrame>
      <p:sp>
        <p:nvSpPr>
          <p:cNvPr id="2" name="TextBox 1">
            <a:extLst>
              <a:ext uri="{FF2B5EF4-FFF2-40B4-BE49-F238E27FC236}">
                <a16:creationId xmlns:a16="http://schemas.microsoft.com/office/drawing/2014/main"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3/7/22</a:t>
            </a:fld>
            <a:endParaRPr lang="en-US"/>
          </a:p>
        </p:txBody>
      </p:sp>
      <p:sp>
        <p:nvSpPr>
          <p:cNvPr id="7"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9</a:t>
            </a:r>
          </a:p>
        </p:txBody>
      </p:sp>
      <p:sp>
        <p:nvSpPr>
          <p:cNvPr id="8"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BBEF-4231-954D-9178-DF9245CC99ED}"/>
              </a:ext>
            </a:extLst>
          </p:cNvPr>
          <p:cNvSpPr>
            <a:spLocks noGrp="1"/>
          </p:cNvSpPr>
          <p:nvPr>
            <p:ph type="title"/>
          </p:nvPr>
        </p:nvSpPr>
        <p:spPr/>
        <p:txBody>
          <a:bodyPr/>
          <a:lstStyle/>
          <a:p>
            <a:r>
              <a:rPr lang="en-US" dirty="0"/>
              <a:t>Scaling your Inputs </a:t>
            </a:r>
          </a:p>
        </p:txBody>
      </p:sp>
      <p:sp>
        <p:nvSpPr>
          <p:cNvPr id="4" name="Date Placeholder 3">
            <a:extLst>
              <a:ext uri="{FF2B5EF4-FFF2-40B4-BE49-F238E27FC236}">
                <a16:creationId xmlns:a16="http://schemas.microsoft.com/office/drawing/2014/main" id="{71A99CEE-9DD8-774D-A7CC-EA7728D1C6AF}"/>
              </a:ext>
            </a:extLst>
          </p:cNvPr>
          <p:cNvSpPr>
            <a:spLocks noGrp="1"/>
          </p:cNvSpPr>
          <p:nvPr>
            <p:ph type="dt" sz="half" idx="10"/>
          </p:nvPr>
        </p:nvSpPr>
        <p:spPr/>
        <p:txBody>
          <a:bodyPr/>
          <a:lstStyle/>
          <a:p>
            <a:fld id="{D753EFC8-4232-4598-94F6-94C0EBAFC469}" type="datetime1">
              <a:rPr lang="en-US" smtClean="0"/>
              <a:t>3/7/22</a:t>
            </a:fld>
            <a:endParaRPr lang="en-US"/>
          </a:p>
        </p:txBody>
      </p:sp>
      <p:sp>
        <p:nvSpPr>
          <p:cNvPr id="5" name="Slide Number Placeholder 4">
            <a:extLst>
              <a:ext uri="{FF2B5EF4-FFF2-40B4-BE49-F238E27FC236}">
                <a16:creationId xmlns:a16="http://schemas.microsoft.com/office/drawing/2014/main" id="{B387CA2E-CC7C-3048-90E2-7EDA72DE2599}"/>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6" name="Footer Placeholder 5">
            <a:extLst>
              <a:ext uri="{FF2B5EF4-FFF2-40B4-BE49-F238E27FC236}">
                <a16:creationId xmlns:a16="http://schemas.microsoft.com/office/drawing/2014/main" id="{4DD4450B-FAB2-F142-8A55-AD46AA443A9A}"/>
              </a:ext>
            </a:extLst>
          </p:cNvPr>
          <p:cNvSpPr>
            <a:spLocks noGrp="1"/>
          </p:cNvSpPr>
          <p:nvPr>
            <p:ph type="ftr" sz="quarter" idx="3"/>
          </p:nvPr>
        </p:nvSpPr>
        <p:spPr/>
        <p:txBody>
          <a:bodyPr/>
          <a:lstStyle/>
          <a:p>
            <a:r>
              <a:rPr lang="en-US"/>
              <a:t>Kwartler CSCI E-96</a:t>
            </a:r>
            <a:endParaRPr lang="en-US" dirty="0"/>
          </a:p>
        </p:txBody>
      </p:sp>
      <p:pic>
        <p:nvPicPr>
          <p:cNvPr id="7" name="Picture 3">
            <a:extLst>
              <a:ext uri="{FF2B5EF4-FFF2-40B4-BE49-F238E27FC236}">
                <a16:creationId xmlns:a16="http://schemas.microsoft.com/office/drawing/2014/main" id="{9ED39946-4D99-1A47-A172-5E0D2EAFF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408" y="1499616"/>
            <a:ext cx="5577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a:extLst>
              <a:ext uri="{FF2B5EF4-FFF2-40B4-BE49-F238E27FC236}">
                <a16:creationId xmlns:a16="http://schemas.microsoft.com/office/drawing/2014/main" id="{99F9207F-39CF-D347-A962-A1F7DC917BDE}"/>
              </a:ext>
            </a:extLst>
          </p:cNvPr>
          <p:cNvCxnSpPr/>
          <p:nvPr/>
        </p:nvCxnSpPr>
        <p:spPr>
          <a:xfrm>
            <a:off x="1816608" y="4962144"/>
            <a:ext cx="55351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D52B90-8CF3-BA45-82B3-2F60FE47C135}"/>
              </a:ext>
            </a:extLst>
          </p:cNvPr>
          <p:cNvCxnSpPr>
            <a:cxnSpLocks/>
          </p:cNvCxnSpPr>
          <p:nvPr/>
        </p:nvCxnSpPr>
        <p:spPr>
          <a:xfrm flipV="1">
            <a:off x="1103376" y="1536192"/>
            <a:ext cx="0" cy="3444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6CD0A1-1DF2-6D45-A4FB-F303A414119A}"/>
              </a:ext>
            </a:extLst>
          </p:cNvPr>
          <p:cNvSpPr txBox="1"/>
          <p:nvPr/>
        </p:nvSpPr>
        <p:spPr>
          <a:xfrm>
            <a:off x="3450336" y="5084064"/>
            <a:ext cx="2331151" cy="369332"/>
          </a:xfrm>
          <a:prstGeom prst="rect">
            <a:avLst/>
          </a:prstGeom>
          <a:noFill/>
        </p:spPr>
        <p:txBody>
          <a:bodyPr wrap="none" rtlCol="0">
            <a:spAutoFit/>
          </a:bodyPr>
          <a:lstStyle/>
          <a:p>
            <a:r>
              <a:rPr lang="en-US" dirty="0"/>
              <a:t>Data measured in 100s</a:t>
            </a:r>
          </a:p>
        </p:txBody>
      </p:sp>
      <p:sp>
        <p:nvSpPr>
          <p:cNvPr id="17" name="TextBox 16">
            <a:extLst>
              <a:ext uri="{FF2B5EF4-FFF2-40B4-BE49-F238E27FC236}">
                <a16:creationId xmlns:a16="http://schemas.microsoft.com/office/drawing/2014/main" id="{1757036F-C52F-664D-9DA5-175C24F37AC1}"/>
              </a:ext>
            </a:extLst>
          </p:cNvPr>
          <p:cNvSpPr txBox="1"/>
          <p:nvPr/>
        </p:nvSpPr>
        <p:spPr>
          <a:xfrm rot="16200000">
            <a:off x="-359663" y="3139441"/>
            <a:ext cx="2448171" cy="369332"/>
          </a:xfrm>
          <a:prstGeom prst="rect">
            <a:avLst/>
          </a:prstGeom>
          <a:noFill/>
        </p:spPr>
        <p:txBody>
          <a:bodyPr wrap="none" rtlCol="0">
            <a:spAutoFit/>
          </a:bodyPr>
          <a:lstStyle/>
          <a:p>
            <a:r>
              <a:rPr lang="en-US" dirty="0"/>
              <a:t>Data measured in 1000s</a:t>
            </a:r>
          </a:p>
        </p:txBody>
      </p:sp>
      <p:sp>
        <p:nvSpPr>
          <p:cNvPr id="18" name="TextBox 17">
            <a:extLst>
              <a:ext uri="{FF2B5EF4-FFF2-40B4-BE49-F238E27FC236}">
                <a16:creationId xmlns:a16="http://schemas.microsoft.com/office/drawing/2014/main" id="{8F309BC0-06F5-3F43-AEA3-AC8F78F4EC39}"/>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measures distance but doesn’t know the scale of your inputs…house size in square centimeters will have larger quantities than house size measured in  square miles.  KNN will think the distance between CM is large!</a:t>
            </a:r>
          </a:p>
        </p:txBody>
      </p:sp>
    </p:spTree>
    <p:extLst>
      <p:ext uri="{BB962C8B-B14F-4D97-AF65-F5344CB8AC3E}">
        <p14:creationId xmlns:p14="http://schemas.microsoft.com/office/powerpoint/2010/main" val="178001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15C3F-58F5-44F0-94CD-A4894D61694C}"/>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54468DB3-E0A8-4DE5-A21A-2E22EA782BFD}"/>
              </a:ext>
            </a:extLst>
          </p:cNvPr>
          <p:cNvSpPr>
            <a:spLocks noGrp="1"/>
          </p:cNvSpPr>
          <p:nvPr>
            <p:ph type="title"/>
          </p:nvPr>
        </p:nvSpPr>
        <p:spPr/>
        <p:txBody>
          <a:bodyPr/>
          <a:lstStyle/>
          <a:p>
            <a:r>
              <a:rPr lang="en-US" dirty="0"/>
              <a:t>Open normalization </a:t>
            </a:r>
            <a:r>
              <a:rPr lang="en-US" dirty="0" err="1"/>
              <a:t>example.R</a:t>
            </a:r>
            <a:endParaRPr lang="en-US" dirty="0"/>
          </a:p>
        </p:txBody>
      </p:sp>
      <p:sp>
        <p:nvSpPr>
          <p:cNvPr id="4" name="Slide Number Placeholder 3">
            <a:extLst>
              <a:ext uri="{FF2B5EF4-FFF2-40B4-BE49-F238E27FC236}">
                <a16:creationId xmlns:a16="http://schemas.microsoft.com/office/drawing/2014/main" id="{21687115-222F-4671-A705-2763D6ECA1B4}"/>
              </a:ext>
            </a:extLst>
          </p:cNvPr>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a:extLst>
              <a:ext uri="{FF2B5EF4-FFF2-40B4-BE49-F238E27FC236}">
                <a16:creationId xmlns:a16="http://schemas.microsoft.com/office/drawing/2014/main"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  We did it as part of the preprocessing lesson.</a:t>
            </a:r>
          </a:p>
        </p:txBody>
      </p:sp>
      <p:sp>
        <p:nvSpPr>
          <p:cNvPr id="7" name="TextBox 6"/>
          <p:cNvSpPr txBox="1"/>
          <p:nvPr/>
        </p:nvSpPr>
        <p:spPr>
          <a:xfrm rot="19591288">
            <a:off x="585787" y="2786062"/>
            <a:ext cx="3341556" cy="369332"/>
          </a:xfrm>
          <a:prstGeom prst="rect">
            <a:avLst/>
          </a:prstGeom>
          <a:solidFill>
            <a:schemeClr val="accent1"/>
          </a:solidFill>
        </p:spPr>
        <p:txBody>
          <a:bodyPr wrap="none" rtlCol="0">
            <a:spAutoFit/>
          </a:bodyPr>
          <a:lstStyle/>
          <a:p>
            <a:r>
              <a:rPr lang="en-US" dirty="0">
                <a:solidFill>
                  <a:schemeClr val="bg1"/>
                </a:solidFill>
              </a:rPr>
              <a:t>VTREAT will NOT scale your data!!</a:t>
            </a:r>
          </a:p>
        </p:txBody>
      </p:sp>
      <p:pic>
        <p:nvPicPr>
          <p:cNvPr id="9218" name="Picture 2" descr="Image result for meme be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2" y="1602557"/>
            <a:ext cx="3557587" cy="32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5405767"/>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3/7/22</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28</a:t>
            </a:fld>
            <a:endParaRPr lang="en-US"/>
          </a:p>
        </p:txBody>
      </p:sp>
    </p:spTree>
    <p:extLst>
      <p:ext uri="{BB962C8B-B14F-4D97-AF65-F5344CB8AC3E}">
        <p14:creationId xmlns:p14="http://schemas.microsoft.com/office/powerpoint/2010/main" val="4163866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C5DB8-6BAA-4D96-B044-CEB883268805}"/>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a16="http://schemas.microsoft.com/office/drawing/2014/main" id="{F4C8D044-A161-430B-BC37-7FAF1692D318}"/>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a16="http://schemas.microsoft.com/office/drawing/2014/main"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705158C-4516-47D1-BEB7-3E99071CE939}"/>
              </a:ext>
            </a:extLst>
          </p:cNvPr>
          <p:cNvSpPr txBox="1"/>
          <p:nvPr/>
        </p:nvSpPr>
        <p:spPr>
          <a:xfrm>
            <a:off x="304800" y="1676400"/>
            <a:ext cx="5094136" cy="1815882"/>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cost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hand sanitizers) to reduce absenteeism while also improving the employee experience.</a:t>
            </a:r>
          </a:p>
        </p:txBody>
      </p:sp>
      <p:sp>
        <p:nvSpPr>
          <p:cNvPr id="7" name="TextBox 6">
            <a:extLst>
              <a:ext uri="{FF2B5EF4-FFF2-40B4-BE49-F238E27FC236}">
                <a16:creationId xmlns:a16="http://schemas.microsoft.com/office/drawing/2014/main"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a16="http://schemas.microsoft.com/office/drawing/2014/main"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a16="http://schemas.microsoft.com/office/drawing/2014/main" id="{62B3A12E-1F64-4407-8055-1641E0B64AF4}"/>
              </a:ext>
            </a:extLst>
          </p:cNvPr>
          <p:cNvSpPr txBox="1"/>
          <p:nvPr/>
        </p:nvSpPr>
        <p:spPr>
          <a:xfrm>
            <a:off x="304800" y="3612045"/>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a16="http://schemas.microsoft.com/office/drawing/2014/main" id="{44EB77A6-E81F-477D-A6EC-F4B6558CBB0E}"/>
              </a:ext>
            </a:extLst>
          </p:cNvPr>
          <p:cNvSpPr txBox="1"/>
          <p:nvPr/>
        </p:nvSpPr>
        <p:spPr>
          <a:xfrm>
            <a:off x="304800" y="3972386"/>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a16="http://schemas.microsoft.com/office/drawing/2014/main"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7AFA24-4C05-4AA4-A729-577E63D53CAF}"/>
              </a:ext>
            </a:extLst>
          </p:cNvPr>
          <p:cNvSpPr txBox="1"/>
          <p:nvPr/>
        </p:nvSpPr>
        <p:spPr>
          <a:xfrm>
            <a:off x="304799" y="541020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HR wants you to classify absenteeism to help with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a:t>Now a new Classification Approach - KNN</a:t>
            </a:r>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a:t>Data-driven,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a:t>Characteristics of KNN</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3/7/22</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6</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109092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A1F9C-F1D4-4E88-B44E-B63E7BDD92D9}"/>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3F821B3E-1F9D-4EFA-A94F-D1C2C23F3E0F}"/>
              </a:ext>
            </a:extLst>
          </p:cNvPr>
          <p:cNvSpPr>
            <a:spLocks noGrp="1"/>
          </p:cNvSpPr>
          <p:nvPr>
            <p:ph type="title"/>
          </p:nvPr>
        </p:nvSpPr>
        <p:spPr/>
        <p:txBody>
          <a:bodyPr/>
          <a:lstStyle/>
          <a:p>
            <a:r>
              <a:rPr lang="en-US" dirty="0"/>
              <a:t>Open </a:t>
            </a:r>
            <a:r>
              <a:rPr lang="en-US" dirty="0" err="1"/>
              <a:t>B_knn_example_classification.R</a:t>
            </a:r>
            <a:endParaRPr lang="en-US" dirty="0"/>
          </a:p>
        </p:txBody>
      </p:sp>
      <p:sp>
        <p:nvSpPr>
          <p:cNvPr id="4" name="Slide Number Placeholder 3">
            <a:extLst>
              <a:ext uri="{FF2B5EF4-FFF2-40B4-BE49-F238E27FC236}">
                <a16:creationId xmlns:a16="http://schemas.microsoft.com/office/drawing/2014/main" id="{83107EF7-09DB-43F7-8119-B53ED8653881}"/>
              </a:ext>
            </a:extLst>
          </p:cNvPr>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a:extLst>
              <a:ext uri="{FF2B5EF4-FFF2-40B4-BE49-F238E27FC236}">
                <a16:creationId xmlns:a16="http://schemas.microsoft.com/office/drawing/2014/main"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a16="http://schemas.microsoft.com/office/drawing/2014/main"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45921"/>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a:t>
            </a:r>
            <a:r>
              <a:rPr lang="en-US" i="0" u="sng" dirty="0"/>
              <a:t>classifying</a:t>
            </a:r>
            <a:r>
              <a:rPr lang="en-US" i="0" dirty="0"/>
              <a:t> the reasons employees have been absent.  A model like this can help classify new absent employees so we can learn what to offer to mitigate absenteeism costs and not ask employees directly.</a:t>
            </a:r>
          </a:p>
        </p:txBody>
      </p:sp>
      <p:sp>
        <p:nvSpPr>
          <p:cNvPr id="8" name="TextBox 7">
            <a:extLst>
              <a:ext uri="{FF2B5EF4-FFF2-40B4-BE49-F238E27FC236}">
                <a16:creationId xmlns:a16="http://schemas.microsoft.com/office/drawing/2014/main" id="{28A148D9-A393-459C-84F2-ED452EFDBFBB}"/>
              </a:ext>
            </a:extLst>
          </p:cNvPr>
          <p:cNvSpPr txBox="1"/>
          <p:nvPr/>
        </p:nvSpPr>
        <p:spPr>
          <a:xfrm>
            <a:off x="3482672" y="1606163"/>
            <a:ext cx="5446643" cy="2031325"/>
          </a:xfrm>
          <a:prstGeom prst="rect">
            <a:avLst/>
          </a:prstGeom>
          <a:noFill/>
        </p:spPr>
        <p:txBody>
          <a:bodyPr wrap="square" rtlCol="0">
            <a:spAutoFit/>
          </a:bodyPr>
          <a:lstStyle/>
          <a:p>
            <a:r>
              <a:rPr lang="en-US" dirty="0"/>
              <a:t>When someone calls in the operator lists a reason for the absence.</a:t>
            </a:r>
          </a:p>
          <a:p>
            <a:r>
              <a:rPr lang="en-US" dirty="0" err="1">
                <a:highlight>
                  <a:srgbClr val="C0C0C0"/>
                </a:highlight>
                <a:latin typeface="Consolas" panose="020B0609020204030204" pitchFamily="49" charset="0"/>
              </a:rPr>
              <a:t>Reason.for.absence</a:t>
            </a:r>
            <a:endParaRPr lang="en-US" dirty="0">
              <a:highlight>
                <a:srgbClr val="C0C0C0"/>
              </a:highlight>
              <a:latin typeface="Consolas" panose="020B0609020204030204" pitchFamily="49" charset="0"/>
            </a:endParaRPr>
          </a:p>
          <a:p>
            <a:r>
              <a:rPr lang="en-US" dirty="0" err="1">
                <a:highlight>
                  <a:srgbClr val="C0C0C0"/>
                </a:highlight>
                <a:latin typeface="Consolas" panose="020B0609020204030204" pitchFamily="49" charset="0"/>
              </a:rPr>
              <a:t>lowFreq</a:t>
            </a:r>
            <a:r>
              <a:rPr lang="en-US" dirty="0">
                <a:highlight>
                  <a:srgbClr val="C0C0C0"/>
                </a:highlight>
                <a:latin typeface="Consolas" panose="020B0609020204030204" pitchFamily="49" charset="0"/>
              </a:rPr>
              <a:t>  :272</a:t>
            </a:r>
          </a:p>
          <a:p>
            <a:r>
              <a:rPr lang="en-US" dirty="0">
                <a:highlight>
                  <a:srgbClr val="C0C0C0"/>
                </a:highlight>
                <a:latin typeface="Consolas" panose="020B0609020204030204" pitchFamily="49" charset="0"/>
              </a:rPr>
              <a:t>reason_0 : 43</a:t>
            </a:r>
          </a:p>
          <a:p>
            <a:r>
              <a:rPr lang="en-US" dirty="0">
                <a:highlight>
                  <a:srgbClr val="C0C0C0"/>
                </a:highlight>
                <a:latin typeface="Consolas" panose="020B0609020204030204" pitchFamily="49" charset="0"/>
              </a:rPr>
              <a:t>reason_13: 55</a:t>
            </a:r>
          </a:p>
          <a:p>
            <a:r>
              <a:rPr lang="en-US" dirty="0">
                <a:highlight>
                  <a:srgbClr val="C0C0C0"/>
                </a:highlight>
                <a:latin typeface="Consolas" panose="020B0609020204030204" pitchFamily="49" charset="0"/>
              </a:rPr>
              <a:t>reason_19: 40</a:t>
            </a:r>
          </a:p>
        </p:txBody>
      </p:sp>
    </p:spTree>
    <p:extLst>
      <p:ext uri="{BB962C8B-B14F-4D97-AF65-F5344CB8AC3E}">
        <p14:creationId xmlns:p14="http://schemas.microsoft.com/office/powerpoint/2010/main" val="292539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a16="http://schemas.microsoft.com/office/drawing/2014/main"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a:t>32</a:t>
            </a:r>
          </a:p>
        </p:txBody>
      </p:sp>
    </p:spTree>
    <p:extLst>
      <p:ext uri="{BB962C8B-B14F-4D97-AF65-F5344CB8AC3E}">
        <p14:creationId xmlns:p14="http://schemas.microsoft.com/office/powerpoint/2010/main" val="188776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&amp; Probability</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087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D87DC20B-1DCF-46CE-9723-7FC006BDFEA6}"/>
              </a:ext>
            </a:extLst>
          </p:cNvPr>
          <p:cNvSpPr/>
          <p:nvPr/>
        </p:nvSpPr>
        <p:spPr>
          <a:xfrm>
            <a:off x="4567169" y="1421769"/>
            <a:ext cx="3439061"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p:txBody>
      </p:sp>
      <p:grpSp>
        <p:nvGrpSpPr>
          <p:cNvPr id="56" name="Group 55">
            <a:extLst>
              <a:ext uri="{FF2B5EF4-FFF2-40B4-BE49-F238E27FC236}">
                <a16:creationId xmlns:a16="http://schemas.microsoft.com/office/drawing/2014/main" id="{4BE38A89-DBCD-4B10-A33A-AD17541FBDBF}"/>
              </a:ext>
            </a:extLst>
          </p:cNvPr>
          <p:cNvGrpSpPr/>
          <p:nvPr/>
        </p:nvGrpSpPr>
        <p:grpSpPr>
          <a:xfrm>
            <a:off x="4567169" y="2406020"/>
            <a:ext cx="3360515" cy="3107829"/>
            <a:chOff x="4567169" y="2406020"/>
            <a:chExt cx="3360515" cy="3107829"/>
          </a:xfrm>
        </p:grpSpPr>
        <p:grpSp>
          <p:nvGrpSpPr>
            <p:cNvPr id="27" name="Group 26">
              <a:extLst>
                <a:ext uri="{FF2B5EF4-FFF2-40B4-BE49-F238E27FC236}">
                  <a16:creationId xmlns:a16="http://schemas.microsoft.com/office/drawing/2014/main" id="{D5388B10-5478-431F-A8DE-FB8E760E0EF2}"/>
                </a:ext>
              </a:extLst>
            </p:cNvPr>
            <p:cNvGrpSpPr/>
            <p:nvPr/>
          </p:nvGrpSpPr>
          <p:grpSpPr>
            <a:xfrm>
              <a:off x="4567169" y="2406020"/>
              <a:ext cx="3096938" cy="3107829"/>
              <a:chOff x="342193" y="2375066"/>
              <a:chExt cx="3096938" cy="3107829"/>
            </a:xfrm>
          </p:grpSpPr>
          <p:grpSp>
            <p:nvGrpSpPr>
              <p:cNvPr id="28" name="Group 27">
                <a:extLst>
                  <a:ext uri="{FF2B5EF4-FFF2-40B4-BE49-F238E27FC236}">
                    <a16:creationId xmlns:a16="http://schemas.microsoft.com/office/drawing/2014/main" id="{A9EA3075-F094-4C63-A8D8-A07B0ACC55DB}"/>
                  </a:ext>
                </a:extLst>
              </p:cNvPr>
              <p:cNvGrpSpPr/>
              <p:nvPr/>
            </p:nvGrpSpPr>
            <p:grpSpPr>
              <a:xfrm>
                <a:off x="342193" y="2375066"/>
                <a:ext cx="2128825" cy="371475"/>
                <a:chOff x="369957" y="2375066"/>
                <a:chExt cx="2128825" cy="371475"/>
              </a:xfrm>
            </p:grpSpPr>
            <p:sp>
              <p:nvSpPr>
                <p:cNvPr id="40" name="TextBox 39">
                  <a:extLst>
                    <a:ext uri="{FF2B5EF4-FFF2-40B4-BE49-F238E27FC236}">
                      <a16:creationId xmlns:a16="http://schemas.microsoft.com/office/drawing/2014/main" id="{586C886B-E8C8-4B09-9CBD-A81073D28B3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41" name="Picture 40">
                  <a:extLst>
                    <a:ext uri="{FF2B5EF4-FFF2-40B4-BE49-F238E27FC236}">
                      <a16:creationId xmlns:a16="http://schemas.microsoft.com/office/drawing/2014/main" id="{BDB50A25-46EA-4C47-82E5-B70E4C006BA2}"/>
                    </a:ext>
                  </a:extLst>
                </p:cNvPr>
                <p:cNvPicPr>
                  <a:picLocks noChangeAspect="1"/>
                </p:cNvPicPr>
                <p:nvPr/>
              </p:nvPicPr>
              <p:blipFill>
                <a:blip r:embed="rId2"/>
                <a:stretch>
                  <a:fillRect/>
                </a:stretch>
              </p:blipFill>
              <p:spPr>
                <a:xfrm>
                  <a:off x="1206544" y="2375066"/>
                  <a:ext cx="447675" cy="371475"/>
                </a:xfrm>
                <a:prstGeom prst="rect">
                  <a:avLst/>
                </a:prstGeom>
              </p:spPr>
            </p:pic>
            <p:cxnSp>
              <p:nvCxnSpPr>
                <p:cNvPr id="43" name="Straight Connector 42">
                  <a:extLst>
                    <a:ext uri="{FF2B5EF4-FFF2-40B4-BE49-F238E27FC236}">
                      <a16:creationId xmlns:a16="http://schemas.microsoft.com/office/drawing/2014/main" id="{5D13077E-2A45-4633-A277-7C72EF1170A7}"/>
                    </a:ext>
                  </a:extLst>
                </p:cNvPr>
                <p:cNvCxnSpPr>
                  <a:cxnSpLocks/>
                  <a:stCxn id="41" idx="3"/>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4809DCF-07CC-4FA6-9DBE-F7771A428602}"/>
                  </a:ext>
                </a:extLst>
              </p:cNvPr>
              <p:cNvSpPr txBox="1"/>
              <p:nvPr/>
            </p:nvSpPr>
            <p:spPr>
              <a:xfrm>
                <a:off x="342193" y="2756616"/>
                <a:ext cx="3096938" cy="369332"/>
              </a:xfrm>
              <a:prstGeom prst="rect">
                <a:avLst/>
              </a:prstGeom>
              <a:noFill/>
            </p:spPr>
            <p:txBody>
              <a:bodyPr wrap="none" rtlCol="0">
                <a:spAutoFit/>
              </a:bodyPr>
              <a:lstStyle/>
              <a:p>
                <a:r>
                  <a:rPr lang="en-US" dirty="0"/>
                  <a:t>Average of k =1 neighbor = 10</a:t>
                </a:r>
              </a:p>
            </p:txBody>
          </p:sp>
          <p:sp>
            <p:nvSpPr>
              <p:cNvPr id="30" name="TextBox 29">
                <a:extLst>
                  <a:ext uri="{FF2B5EF4-FFF2-40B4-BE49-F238E27FC236}">
                    <a16:creationId xmlns:a16="http://schemas.microsoft.com/office/drawing/2014/main" id="{207B3174-DCA3-482E-9364-921E4E228EF7}"/>
                  </a:ext>
                </a:extLst>
              </p:cNvPr>
              <p:cNvSpPr txBox="1"/>
              <p:nvPr/>
            </p:nvSpPr>
            <p:spPr>
              <a:xfrm>
                <a:off x="342193" y="4836564"/>
                <a:ext cx="2610458" cy="646331"/>
              </a:xfrm>
              <a:prstGeom prst="rect">
                <a:avLst/>
              </a:prstGeom>
              <a:noFill/>
            </p:spPr>
            <p:txBody>
              <a:bodyPr wrap="none" rtlCol="0">
                <a:spAutoFit/>
              </a:bodyPr>
              <a:lstStyle/>
              <a:p>
                <a:r>
                  <a:rPr lang="en-US" dirty="0"/>
                  <a:t>Average of k =3 neighbors</a:t>
                </a:r>
              </a:p>
              <a:p>
                <a:r>
                  <a:rPr lang="en-US" dirty="0"/>
                  <a:t> = (9+5+1) / 3 = 5hrs</a:t>
                </a:r>
              </a:p>
            </p:txBody>
          </p:sp>
          <p:grpSp>
            <p:nvGrpSpPr>
              <p:cNvPr id="31" name="Group 30">
                <a:extLst>
                  <a:ext uri="{FF2B5EF4-FFF2-40B4-BE49-F238E27FC236}">
                    <a16:creationId xmlns:a16="http://schemas.microsoft.com/office/drawing/2014/main" id="{735122D8-B87B-4DBA-BA12-7B039048854E}"/>
                  </a:ext>
                </a:extLst>
              </p:cNvPr>
              <p:cNvGrpSpPr/>
              <p:nvPr/>
            </p:nvGrpSpPr>
            <p:grpSpPr>
              <a:xfrm>
                <a:off x="342193" y="3747523"/>
                <a:ext cx="2921482" cy="842154"/>
                <a:chOff x="342193" y="3782677"/>
                <a:chExt cx="2921482" cy="842154"/>
              </a:xfrm>
            </p:grpSpPr>
            <p:sp>
              <p:nvSpPr>
                <p:cNvPr id="33" name="TextBox 32">
                  <a:extLst>
                    <a:ext uri="{FF2B5EF4-FFF2-40B4-BE49-F238E27FC236}">
                      <a16:creationId xmlns:a16="http://schemas.microsoft.com/office/drawing/2014/main" id="{23BD11E3-05B0-4157-A4C6-C7BA3F1CD8AB}"/>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34" name="Picture 33">
                  <a:extLst>
                    <a:ext uri="{FF2B5EF4-FFF2-40B4-BE49-F238E27FC236}">
                      <a16:creationId xmlns:a16="http://schemas.microsoft.com/office/drawing/2014/main" id="{8B460E97-4FE3-426B-A814-B4E3560C5D13}"/>
                    </a:ext>
                  </a:extLst>
                </p:cNvPr>
                <p:cNvPicPr>
                  <a:picLocks noChangeAspect="1"/>
                </p:cNvPicPr>
                <p:nvPr/>
              </p:nvPicPr>
              <p:blipFill>
                <a:blip r:embed="rId2"/>
                <a:stretch>
                  <a:fillRect/>
                </a:stretch>
              </p:blipFill>
              <p:spPr>
                <a:xfrm>
                  <a:off x="1178780" y="3807208"/>
                  <a:ext cx="447675" cy="371475"/>
                </a:xfrm>
                <a:prstGeom prst="rect">
                  <a:avLst/>
                </a:prstGeom>
              </p:spPr>
            </p:pic>
            <p:cxnSp>
              <p:nvCxnSpPr>
                <p:cNvPr id="36" name="Straight Connector 35">
                  <a:extLst>
                    <a:ext uri="{FF2B5EF4-FFF2-40B4-BE49-F238E27FC236}">
                      <a16:creationId xmlns:a16="http://schemas.microsoft.com/office/drawing/2014/main" id="{6A29EF57-B1C4-454E-977D-9DCB8BF1E428}"/>
                    </a:ext>
                  </a:extLst>
                </p:cNvPr>
                <p:cNvCxnSpPr>
                  <a:cxnSpLocks/>
                  <a:stCxn id="34" idx="3"/>
                  <a:endCxn id="47" idx="2"/>
                </p:cNvCxnSpPr>
                <p:nvPr/>
              </p:nvCxnSpPr>
              <p:spPr>
                <a:xfrm>
                  <a:off x="1626455" y="3992946"/>
                  <a:ext cx="844563"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7767FA-02E0-4D9E-AF82-62C303502589}"/>
                    </a:ext>
                  </a:extLst>
                </p:cNvPr>
                <p:cNvCxnSpPr>
                  <a:cxnSpLocks/>
                  <a:stCxn id="34" idx="3"/>
                  <a:endCxn id="48" idx="2"/>
                </p:cNvCxnSpPr>
                <p:nvPr/>
              </p:nvCxnSpPr>
              <p:spPr>
                <a:xfrm flipV="1">
                  <a:off x="1626455" y="3782677"/>
                  <a:ext cx="1308253" cy="21026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7D8B0A-4FB1-4CD0-BB63-15458341E255}"/>
                    </a:ext>
                  </a:extLst>
                </p:cNvPr>
                <p:cNvCxnSpPr>
                  <a:cxnSpLocks/>
                  <a:stCxn id="34" idx="3"/>
                  <a:endCxn id="49" idx="2"/>
                </p:cNvCxnSpPr>
                <p:nvPr/>
              </p:nvCxnSpPr>
              <p:spPr>
                <a:xfrm>
                  <a:off x="1626455" y="3992946"/>
                  <a:ext cx="1637220" cy="63188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45" name="Oval 44">
              <a:extLst>
                <a:ext uri="{FF2B5EF4-FFF2-40B4-BE49-F238E27FC236}">
                  <a16:creationId xmlns:a16="http://schemas.microsoft.com/office/drawing/2014/main" id="{F74807B6-49F8-4609-BFC3-EAC8FE1EA05B}"/>
                </a:ext>
              </a:extLst>
            </p:cNvPr>
            <p:cNvSpPr/>
            <p:nvPr/>
          </p:nvSpPr>
          <p:spPr>
            <a:xfrm>
              <a:off x="6753704" y="245218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6C36F6D-FC52-40FC-97EA-2CA6074E3F2E}"/>
                </a:ext>
              </a:extLst>
            </p:cNvPr>
            <p:cNvSpPr/>
            <p:nvPr/>
          </p:nvSpPr>
          <p:spPr>
            <a:xfrm>
              <a:off x="6695994" y="396176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39E3B5-D081-49FE-82C8-0253745DBA9B}"/>
                </a:ext>
              </a:extLst>
            </p:cNvPr>
            <p:cNvSpPr/>
            <p:nvPr/>
          </p:nvSpPr>
          <p:spPr>
            <a:xfrm>
              <a:off x="7159684" y="3630485"/>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467B312-F62B-4881-9C41-3A7EAD837DDF}"/>
                </a:ext>
              </a:extLst>
            </p:cNvPr>
            <p:cNvSpPr/>
            <p:nvPr/>
          </p:nvSpPr>
          <p:spPr>
            <a:xfrm>
              <a:off x="7488651" y="4472639"/>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3614B49-32B4-49C2-81C8-E1668D447D1B}"/>
                </a:ext>
              </a:extLst>
            </p:cNvPr>
            <p:cNvSpPr txBox="1"/>
            <p:nvPr/>
          </p:nvSpPr>
          <p:spPr>
            <a:xfrm>
              <a:off x="6695994" y="2446562"/>
              <a:ext cx="533095" cy="276999"/>
            </a:xfrm>
            <a:prstGeom prst="rect">
              <a:avLst/>
            </a:prstGeom>
            <a:noFill/>
          </p:spPr>
          <p:txBody>
            <a:bodyPr wrap="none" rtlCol="0">
              <a:spAutoFit/>
            </a:bodyPr>
            <a:lstStyle/>
            <a:p>
              <a:r>
                <a:rPr lang="en-US" sz="1200" dirty="0"/>
                <a:t>10hrs</a:t>
              </a:r>
            </a:p>
          </p:txBody>
        </p:sp>
        <p:sp>
          <p:nvSpPr>
            <p:cNvPr id="53" name="TextBox 52">
              <a:extLst>
                <a:ext uri="{FF2B5EF4-FFF2-40B4-BE49-F238E27FC236}">
                  <a16:creationId xmlns:a16="http://schemas.microsoft.com/office/drawing/2014/main" id="{F629DB5E-33F9-4FC8-83AA-0C87F4CCF682}"/>
                </a:ext>
              </a:extLst>
            </p:cNvPr>
            <p:cNvSpPr txBox="1"/>
            <p:nvPr/>
          </p:nvSpPr>
          <p:spPr>
            <a:xfrm>
              <a:off x="7129122" y="3635697"/>
              <a:ext cx="454548" cy="276999"/>
            </a:xfrm>
            <a:prstGeom prst="rect">
              <a:avLst/>
            </a:prstGeom>
            <a:noFill/>
          </p:spPr>
          <p:txBody>
            <a:bodyPr wrap="none" rtlCol="0">
              <a:spAutoFit/>
            </a:bodyPr>
            <a:lstStyle/>
            <a:p>
              <a:r>
                <a:rPr lang="en-US" sz="1200" dirty="0"/>
                <a:t>5hrs</a:t>
              </a:r>
            </a:p>
          </p:txBody>
        </p:sp>
        <p:sp>
          <p:nvSpPr>
            <p:cNvPr id="54" name="TextBox 53">
              <a:extLst>
                <a:ext uri="{FF2B5EF4-FFF2-40B4-BE49-F238E27FC236}">
                  <a16:creationId xmlns:a16="http://schemas.microsoft.com/office/drawing/2014/main" id="{9EBA1D59-CC19-4024-B540-8EFE11CAAD1D}"/>
                </a:ext>
              </a:extLst>
            </p:cNvPr>
            <p:cNvSpPr txBox="1"/>
            <p:nvPr/>
          </p:nvSpPr>
          <p:spPr>
            <a:xfrm>
              <a:off x="6666512" y="3969748"/>
              <a:ext cx="454548" cy="276999"/>
            </a:xfrm>
            <a:prstGeom prst="rect">
              <a:avLst/>
            </a:prstGeom>
            <a:noFill/>
          </p:spPr>
          <p:txBody>
            <a:bodyPr wrap="none" rtlCol="0">
              <a:spAutoFit/>
            </a:bodyPr>
            <a:lstStyle/>
            <a:p>
              <a:r>
                <a:rPr lang="en-US" sz="1200" dirty="0"/>
                <a:t>1hrs</a:t>
              </a:r>
            </a:p>
          </p:txBody>
        </p:sp>
        <p:sp>
          <p:nvSpPr>
            <p:cNvPr id="55" name="TextBox 54">
              <a:extLst>
                <a:ext uri="{FF2B5EF4-FFF2-40B4-BE49-F238E27FC236}">
                  <a16:creationId xmlns:a16="http://schemas.microsoft.com/office/drawing/2014/main" id="{2F9294BE-AD02-4BF1-823E-9E70BAB228E0}"/>
                </a:ext>
              </a:extLst>
            </p:cNvPr>
            <p:cNvSpPr txBox="1"/>
            <p:nvPr/>
          </p:nvSpPr>
          <p:spPr>
            <a:xfrm>
              <a:off x="7473136" y="4502819"/>
              <a:ext cx="454548" cy="276999"/>
            </a:xfrm>
            <a:prstGeom prst="rect">
              <a:avLst/>
            </a:prstGeom>
            <a:noFill/>
          </p:spPr>
          <p:txBody>
            <a:bodyPr wrap="none" rtlCol="0">
              <a:spAutoFit/>
            </a:bodyPr>
            <a:lstStyle/>
            <a:p>
              <a:r>
                <a:rPr lang="en-US" sz="1200" dirty="0"/>
                <a:t>9hrs</a:t>
              </a:r>
            </a:p>
          </p:txBody>
        </p:sp>
      </p:grpSp>
    </p:spTree>
    <p:extLst>
      <p:ext uri="{BB962C8B-B14F-4D97-AF65-F5344CB8AC3E}">
        <p14:creationId xmlns:p14="http://schemas.microsoft.com/office/powerpoint/2010/main" val="446614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092FB6-68F6-3E40-B512-1D57E0054F2D}"/>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DFC524F2-E356-694F-9A79-CBD3175DB181}"/>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CBFF57BA-B501-AC48-BF9C-00A135BFEF4F}"/>
              </a:ext>
            </a:extLst>
          </p:cNvPr>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a:extLst>
              <a:ext uri="{FF2B5EF4-FFF2-40B4-BE49-F238E27FC236}">
                <a16:creationId xmlns:a16="http://schemas.microsoft.com/office/drawing/2014/main" id="{CA376D6B-6B02-A248-956B-0ECBFAC1B076}"/>
              </a:ext>
            </a:extLst>
          </p:cNvPr>
          <p:cNvSpPr>
            <a:spLocks noGrp="1"/>
          </p:cNvSpPr>
          <p:nvPr>
            <p:ph type="ftr" sz="quarter" idx="3"/>
          </p:nvPr>
        </p:nvSpPr>
        <p:spPr/>
        <p:txBody>
          <a:bodyPr/>
          <a:lstStyle/>
          <a:p>
            <a:r>
              <a:rPr lang="en-US"/>
              <a:t>Kwartler CSCI S-96</a:t>
            </a:r>
            <a:endParaRPr lang="en-US" dirty="0"/>
          </a:p>
        </p:txBody>
      </p:sp>
      <p:pic>
        <p:nvPicPr>
          <p:cNvPr id="11266" name="Picture 2" descr="Earth Zoom Out on Make a GIF">
            <a:extLst>
              <a:ext uri="{FF2B5EF4-FFF2-40B4-BE49-F238E27FC236}">
                <a16:creationId xmlns:a16="http://schemas.microsoft.com/office/drawing/2014/main" id="{C1711F7A-DD72-CC4E-B7DC-D4C41C589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67" y="2000250"/>
            <a:ext cx="508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3BEBCB-F310-7F42-897F-14EF47A6285C}"/>
              </a:ext>
            </a:extLst>
          </p:cNvPr>
          <p:cNvSpPr txBox="1"/>
          <p:nvPr/>
        </p:nvSpPr>
        <p:spPr>
          <a:xfrm>
            <a:off x="5427134" y="2197893"/>
            <a:ext cx="3421642" cy="2462213"/>
          </a:xfrm>
          <a:prstGeom prst="rect">
            <a:avLst/>
          </a:prstGeom>
          <a:noFill/>
        </p:spPr>
        <p:txBody>
          <a:bodyPr wrap="none" rtlCol="0">
            <a:spAutoFit/>
          </a:bodyPr>
          <a:lstStyle/>
          <a:p>
            <a:r>
              <a:rPr lang="en-US" sz="1400" dirty="0"/>
              <a:t>K = 1 is VERY local in your data set</a:t>
            </a:r>
          </a:p>
          <a:p>
            <a:r>
              <a:rPr lang="en-US" sz="1400" dirty="0"/>
              <a:t>i.e. the house next door cost.</a:t>
            </a:r>
          </a:p>
          <a:p>
            <a:endParaRPr lang="en-US" sz="1400" dirty="0"/>
          </a:p>
          <a:p>
            <a:r>
              <a:rPr lang="en-US" sz="1400" dirty="0"/>
              <a:t>K = 11 is less localized to your data.</a:t>
            </a:r>
          </a:p>
          <a:p>
            <a:r>
              <a:rPr lang="en-US" sz="1400" dirty="0"/>
              <a:t>i.e. think of it like a street average costs</a:t>
            </a:r>
          </a:p>
          <a:p>
            <a:endParaRPr lang="en-US" sz="1400" dirty="0"/>
          </a:p>
          <a:p>
            <a:r>
              <a:rPr lang="en-US" sz="1400" dirty="0"/>
              <a:t>K=111 may be more generalized</a:t>
            </a:r>
          </a:p>
          <a:p>
            <a:r>
              <a:rPr lang="en-US" sz="1400" dirty="0"/>
              <a:t>i.e. a neighborhood’s avg cost</a:t>
            </a:r>
          </a:p>
          <a:p>
            <a:endParaRPr lang="en-US" sz="1400" dirty="0"/>
          </a:p>
          <a:p>
            <a:r>
              <a:rPr lang="en-US" sz="1400" dirty="0"/>
              <a:t>K= </a:t>
            </a:r>
            <a:r>
              <a:rPr lang="en-US" sz="1400" dirty="0" err="1"/>
              <a:t>nrow</a:t>
            </a:r>
            <a:r>
              <a:rPr lang="en-US" sz="1400" dirty="0"/>
              <a:t>() is the general data structure</a:t>
            </a:r>
          </a:p>
          <a:p>
            <a:r>
              <a:rPr lang="en-US" sz="1400" dirty="0"/>
              <a:t>i.e. the average cost of all houses in the data</a:t>
            </a:r>
          </a:p>
        </p:txBody>
      </p:sp>
    </p:spTree>
    <p:extLst>
      <p:ext uri="{BB962C8B-B14F-4D97-AF65-F5344CB8AC3E}">
        <p14:creationId xmlns:p14="http://schemas.microsoft.com/office/powerpoint/2010/main" val="2035399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30C49-9868-437C-B51A-C9AE65FDDB1B}"/>
              </a:ext>
            </a:extLst>
          </p:cNvPr>
          <p:cNvSpPr>
            <a:spLocks noGrp="1"/>
          </p:cNvSpPr>
          <p:nvPr>
            <p:ph type="dt" sz="half" idx="10"/>
          </p:nvPr>
        </p:nvSpPr>
        <p:spPr/>
        <p:txBody>
          <a:bodyPr/>
          <a:lstStyle/>
          <a:p>
            <a:fld id="{6700A58B-DD98-43D0-B791-721480A02982}" type="datetime1">
              <a:rPr lang="en-US" smtClean="0"/>
              <a:t>3/7/22</a:t>
            </a:fld>
            <a:endParaRPr lang="en-US"/>
          </a:p>
        </p:txBody>
      </p:sp>
      <p:sp>
        <p:nvSpPr>
          <p:cNvPr id="3" name="Title 2">
            <a:extLst>
              <a:ext uri="{FF2B5EF4-FFF2-40B4-BE49-F238E27FC236}">
                <a16:creationId xmlns:a16="http://schemas.microsoft.com/office/drawing/2014/main" id="{10BB56C7-4827-465A-B43A-D4B980928F59}"/>
              </a:ext>
            </a:extLst>
          </p:cNvPr>
          <p:cNvSpPr>
            <a:spLocks noGrp="1"/>
          </p:cNvSpPr>
          <p:nvPr>
            <p:ph type="title"/>
          </p:nvPr>
        </p:nvSpPr>
        <p:spPr/>
        <p:txBody>
          <a:bodyPr/>
          <a:lstStyle/>
          <a:p>
            <a:r>
              <a:rPr lang="en-US" dirty="0"/>
              <a:t>Open ﻿</a:t>
            </a:r>
            <a:r>
              <a:rPr lang="en-US" dirty="0" err="1"/>
              <a:t>C_knn_example_prediction.R</a:t>
            </a:r>
            <a:endParaRPr lang="en-US" dirty="0"/>
          </a:p>
        </p:txBody>
      </p:sp>
      <p:sp>
        <p:nvSpPr>
          <p:cNvPr id="4" name="Slide Number Placeholder 3">
            <a:extLst>
              <a:ext uri="{FF2B5EF4-FFF2-40B4-BE49-F238E27FC236}">
                <a16:creationId xmlns:a16="http://schemas.microsoft.com/office/drawing/2014/main" id="{E9955B1C-97F2-4BA6-88E6-B874A5864F39}"/>
              </a:ext>
            </a:extLst>
          </p:cNvPr>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a:extLst>
              <a:ext uri="{FF2B5EF4-FFF2-40B4-BE49-F238E27FC236}">
                <a16:creationId xmlns:a16="http://schemas.microsoft.com/office/drawing/2014/main"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a16="http://schemas.microsoft.com/office/drawing/2014/main"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68" y="1461170"/>
            <a:ext cx="3019044" cy="30266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30A5A6-7E68-40DA-B56D-06F7C52E1175}"/>
              </a:ext>
            </a:extLst>
          </p:cNvPr>
          <p:cNvSpPr txBox="1"/>
          <p:nvPr/>
        </p:nvSpPr>
        <p:spPr>
          <a:xfrm>
            <a:off x="3482672" y="1606163"/>
            <a:ext cx="5446643" cy="2585323"/>
          </a:xfrm>
          <a:prstGeom prst="rect">
            <a:avLst/>
          </a:prstGeom>
          <a:noFill/>
        </p:spPr>
        <p:txBody>
          <a:bodyPr wrap="square" rtlCol="0">
            <a:spAutoFit/>
          </a:bodyPr>
          <a:lstStyle/>
          <a:p>
            <a:r>
              <a:rPr lang="en-US" dirty="0"/>
              <a:t>Historical human resource records show the amount of time called out.</a:t>
            </a:r>
          </a:p>
          <a:p>
            <a:r>
              <a:rPr lang="en-US" dirty="0" err="1">
                <a:highlight>
                  <a:srgbClr val="C0C0C0"/>
                </a:highlight>
                <a:latin typeface="Consolas" panose="020B0609020204030204" pitchFamily="49" charset="0"/>
              </a:rPr>
              <a:t>Absenteeism.time.in.hours</a:t>
            </a:r>
            <a:endParaRPr lang="en-US" dirty="0">
              <a:highlight>
                <a:srgbClr val="C0C0C0"/>
              </a:highlight>
              <a:latin typeface="Consolas" panose="020B0609020204030204" pitchFamily="49" charset="0"/>
            </a:endParaRPr>
          </a:p>
          <a:p>
            <a:r>
              <a:rPr lang="en-US" dirty="0">
                <a:highlight>
                  <a:srgbClr val="C0C0C0"/>
                </a:highlight>
                <a:latin typeface="Consolas" panose="020B0609020204030204" pitchFamily="49" charset="0"/>
              </a:rPr>
              <a:t>Min: 0</a:t>
            </a:r>
          </a:p>
          <a:p>
            <a:r>
              <a:rPr lang="en-US" dirty="0">
                <a:highlight>
                  <a:srgbClr val="C0C0C0"/>
                </a:highlight>
                <a:latin typeface="Consolas" panose="020B0609020204030204" pitchFamily="49" charset="0"/>
              </a:rPr>
              <a:t>1</a:t>
            </a:r>
            <a:r>
              <a:rPr lang="en-US" baseline="30000" dirty="0">
                <a:highlight>
                  <a:srgbClr val="C0C0C0"/>
                </a:highlight>
                <a:latin typeface="Consolas" panose="020B0609020204030204" pitchFamily="49" charset="0"/>
              </a:rPr>
              <a:t>st</a:t>
            </a:r>
            <a:r>
              <a:rPr lang="en-US" dirty="0">
                <a:highlight>
                  <a:srgbClr val="C0C0C0"/>
                </a:highlight>
                <a:latin typeface="Consolas" panose="020B0609020204030204" pitchFamily="49" charset="0"/>
              </a:rPr>
              <a:t> Qu.: 2</a:t>
            </a:r>
          </a:p>
          <a:p>
            <a:r>
              <a:rPr lang="en-US" dirty="0">
                <a:highlight>
                  <a:srgbClr val="C0C0C0"/>
                </a:highlight>
                <a:latin typeface="Consolas" panose="020B0609020204030204" pitchFamily="49" charset="0"/>
              </a:rPr>
              <a:t>Median: 3</a:t>
            </a:r>
          </a:p>
          <a:p>
            <a:r>
              <a:rPr lang="en-US" dirty="0">
                <a:highlight>
                  <a:srgbClr val="C0C0C0"/>
                </a:highlight>
                <a:latin typeface="Consolas" panose="020B0609020204030204" pitchFamily="49" charset="0"/>
              </a:rPr>
              <a:t>Mean:   6.92</a:t>
            </a:r>
          </a:p>
          <a:p>
            <a:r>
              <a:rPr lang="en-US" dirty="0">
                <a:highlight>
                  <a:srgbClr val="C0C0C0"/>
                </a:highlight>
                <a:latin typeface="Consolas" panose="020B0609020204030204" pitchFamily="49" charset="0"/>
              </a:rPr>
              <a:t>3</a:t>
            </a:r>
            <a:r>
              <a:rPr lang="en-US" baseline="30000" dirty="0">
                <a:highlight>
                  <a:srgbClr val="C0C0C0"/>
                </a:highlight>
                <a:latin typeface="Consolas" panose="020B0609020204030204" pitchFamily="49" charset="0"/>
              </a:rPr>
              <a:t>rd</a:t>
            </a:r>
            <a:r>
              <a:rPr lang="en-US" dirty="0">
                <a:highlight>
                  <a:srgbClr val="C0C0C0"/>
                </a:highlight>
                <a:latin typeface="Consolas" panose="020B0609020204030204" pitchFamily="49" charset="0"/>
              </a:rPr>
              <a:t> Qu.: 8</a:t>
            </a:r>
          </a:p>
          <a:p>
            <a:r>
              <a:rPr lang="en-US" dirty="0">
                <a:highlight>
                  <a:srgbClr val="C0C0C0"/>
                </a:highlight>
                <a:latin typeface="Consolas" panose="020B0609020204030204" pitchFamily="49" charset="0"/>
              </a:rPr>
              <a:t>Max:    120</a:t>
            </a:r>
          </a:p>
        </p:txBody>
      </p:sp>
      <p:sp>
        <p:nvSpPr>
          <p:cNvPr id="9" name="TextBox 8">
            <a:extLst>
              <a:ext uri="{FF2B5EF4-FFF2-40B4-BE49-F238E27FC236}">
                <a16:creationId xmlns:a16="http://schemas.microsoft.com/office/drawing/2014/main" id="{EC481388-0A6B-934F-8CEC-853886AD7AB2}"/>
              </a:ext>
            </a:extLst>
          </p:cNvPr>
          <p:cNvSpPr txBox="1"/>
          <p:nvPr/>
        </p:nvSpPr>
        <p:spPr>
          <a:xfrm>
            <a:off x="304799" y="547116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Operations wants to know the time employees will be away to improve staffing.  </a:t>
            </a:r>
          </a:p>
          <a:p>
            <a:r>
              <a:rPr lang="en-US" i="0" dirty="0"/>
              <a:t>“If employee A  is out given some characteristics, how much time will they miss and should we call a temp to work”</a:t>
            </a:r>
          </a:p>
        </p:txBody>
      </p:sp>
    </p:spTree>
    <p:extLst>
      <p:ext uri="{BB962C8B-B14F-4D97-AF65-F5344CB8AC3E}">
        <p14:creationId xmlns:p14="http://schemas.microsoft.com/office/powerpoint/2010/main" val="286546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5089428"/>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endParaRPr lang="en-US" altLang="en-US" dirty="0"/>
          </a:p>
          <a:p>
            <a:pPr eaLnBrk="1" hangingPunct="1"/>
            <a:r>
              <a:rPr lang="en-US" altLang="en-US" dirty="0"/>
              <a:t>Find distance between known and unknown records </a:t>
            </a:r>
          </a:p>
          <a:p>
            <a:pPr eaLnBrk="1" hangingPunct="1"/>
            <a:endParaRPr lang="en-US" altLang="en-US" dirty="0"/>
          </a:p>
          <a:p>
            <a:pPr eaLnBrk="1" hangingPunct="1"/>
            <a:r>
              <a:rPr lang="en-US" altLang="en-US" dirty="0"/>
              <a:t>“Curse of dimensionality” – need to limit # of predictors</a:t>
            </a:r>
          </a:p>
          <a:p>
            <a:pPr eaLnBrk="1" hangingPunct="1"/>
            <a:endParaRPr lang="en-US" altLang="en-US" dirty="0"/>
          </a:p>
          <a:p>
            <a:pPr eaLnBrk="1" hangingPunct="1"/>
            <a:r>
              <a:rPr lang="en-US" altLang="en-US" dirty="0"/>
              <a:t>Slow to predict new records –</a:t>
            </a:r>
          </a:p>
          <a:p>
            <a:pPr lvl="1"/>
            <a:r>
              <a:rPr lang="en-US" altLang="en-US" dirty="0"/>
              <a:t> </a:t>
            </a:r>
            <a:r>
              <a:rPr lang="en-US" altLang="en-US" i="1" dirty="0"/>
              <a:t>non-parametric </a:t>
            </a:r>
            <a:r>
              <a:rPr lang="en-US" altLang="en-US" dirty="0"/>
              <a:t>i.e. for every new record it must measure the distance to all data points in the training set, so the model object must also contain all of the original data.  In contrast a parametric model like linear regression only retains the </a:t>
            </a:r>
            <a:r>
              <a:rPr lang="en-US" altLang="en-US" b="1" dirty="0"/>
              <a:t>beta coefficients </a:t>
            </a:r>
            <a:r>
              <a:rPr lang="en-US" altLang="en-US" dirty="0"/>
              <a:t>so its much faster.</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36</a:t>
            </a:r>
          </a:p>
        </p:txBody>
      </p:sp>
    </p:spTree>
    <p:extLst>
      <p:ext uri="{BB962C8B-B14F-4D97-AF65-F5344CB8AC3E}">
        <p14:creationId xmlns:p14="http://schemas.microsoft.com/office/powerpoint/2010/main" val="2065302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3/7/22</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5440687" cy="3416320"/>
          </a:xfrm>
          <a:prstGeom prst="rect">
            <a:avLst/>
          </a:prstGeom>
          <a:noFill/>
        </p:spPr>
        <p:txBody>
          <a:bodyPr wrap="squar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Regression (continuous predictions)</a:t>
            </a:r>
          </a:p>
          <a:p>
            <a:pPr marL="285750" indent="-285750">
              <a:buFont typeface="Arial" panose="020B0604020202020204" pitchFamily="34" charset="0"/>
              <a:buChar char="•"/>
            </a:pPr>
            <a:r>
              <a:rPr lang="en-US" dirty="0"/>
              <a:t>Binary Classification (logistic regression) </a:t>
            </a:r>
          </a:p>
          <a:p>
            <a:endParaRPr lang="en-US" dirty="0"/>
          </a:p>
          <a:p>
            <a:r>
              <a:rPr lang="en-US" u="sng" dirty="0"/>
              <a:t>Today</a:t>
            </a:r>
          </a:p>
          <a:p>
            <a:pPr marL="285750" indent="-285750">
              <a:buFont typeface="Arial" panose="020B0604020202020204" pitchFamily="34" charset="0"/>
              <a:buChar char="•"/>
            </a:pPr>
            <a:r>
              <a:rPr lang="en-US" dirty="0"/>
              <a:t>KNN (continuous &amp; classification – binary or multi)</a:t>
            </a:r>
          </a:p>
          <a:p>
            <a:pPr marL="285750" indent="-285750">
              <a:buFont typeface="Arial" panose="020B0604020202020204" pitchFamily="34" charset="0"/>
              <a:buChar char="•"/>
            </a:pPr>
            <a:r>
              <a:rPr lang="en-US" dirty="0"/>
              <a:t>Decision Trees (continuous &amp; classification – binary or multi</a:t>
            </a:r>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KNN </a:t>
            </a:r>
            <a:r>
              <a:rPr lang="en-US" dirty="0" err="1"/>
              <a:t>algo</a:t>
            </a:r>
            <a:r>
              <a:rPr lang="en-US" dirty="0"/>
              <a:t> is a real machine learning algorithm which can solve binary classification, multi-classification &amp; continuous problems!</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4347" y="418454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lated image">
            <a:extLst>
              <a:ext uri="{FF2B5EF4-FFF2-40B4-BE49-F238E27FC236}">
                <a16:creationId xmlns:a16="http://schemas.microsoft.com/office/drawing/2014/main" id="{9F1C59E9-D4C0-8846-A192-D02BACAF62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1406" y="342900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5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a16="http://schemas.microsoft.com/office/drawing/2014/main"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3/7/22</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7</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32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107"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a16="http://schemas.microsoft.com/office/drawing/2014/main"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3/7/22</a:t>
            </a:fld>
            <a:endParaRPr lang="en-US"/>
          </a:p>
        </p:txBody>
      </p:sp>
      <p:sp>
        <p:nvSpPr>
          <p:cNvPr id="9"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1"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2074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East Side of Cleveland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13</a:t>
            </a:r>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63012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pPr defTabSz="914400"/>
            <a:r>
              <a:rPr lang="en-US" sz="3100"/>
              <a:t>Example East Side House</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1" r="1" b="1"/>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67986" y="3752850"/>
            <a:ext cx="5614060" cy="2452687"/>
          </a:xfrm>
          <a:prstGeom prst="rect">
            <a:avLst/>
          </a:prstGeom>
        </p:spPr>
        <p:txBody>
          <a:bodyPr vert="horz" lIns="91440" tIns="45720" rIns="91440" bIns="45720" rtlCol="0" anchor="ctr">
            <a:normAutofit/>
          </a:bodyPr>
          <a:lstStyle/>
          <a:p>
            <a:pPr marL="117475" indent="-228600">
              <a:lnSpc>
                <a:spcPct val="90000"/>
              </a:lnSpc>
              <a:spcAft>
                <a:spcPts val="600"/>
              </a:spcAft>
              <a:buFont typeface="Arial" panose="020B0604020202020204" pitchFamily="34" charset="0"/>
              <a:buChar char="•"/>
            </a:pPr>
            <a:r>
              <a:rPr lang="en-US" sz="1600"/>
              <a:t>$25K</a:t>
            </a:r>
          </a:p>
          <a:p>
            <a:pPr marL="117475" indent="-228600">
              <a:lnSpc>
                <a:spcPct val="90000"/>
              </a:lnSpc>
              <a:spcAft>
                <a:spcPts val="600"/>
              </a:spcAft>
              <a:buFont typeface="Arial" panose="020B0604020202020204" pitchFamily="34" charset="0"/>
              <a:buChar char="•"/>
            </a:pPr>
            <a:r>
              <a:rPr lang="en-US" sz="1600"/>
              <a:t>3 beds</a:t>
            </a:r>
          </a:p>
          <a:p>
            <a:pPr marL="117475" indent="-228600">
              <a:lnSpc>
                <a:spcPct val="90000"/>
              </a:lnSpc>
              <a:spcAft>
                <a:spcPts val="600"/>
              </a:spcAft>
              <a:buFont typeface="Arial" panose="020B0604020202020204" pitchFamily="34" charset="0"/>
              <a:buChar char="•"/>
            </a:pPr>
            <a:r>
              <a:rPr lang="en-US" sz="1600"/>
              <a:t>2 baths</a:t>
            </a:r>
          </a:p>
          <a:p>
            <a:pPr marL="117475" indent="-228600">
              <a:lnSpc>
                <a:spcPct val="90000"/>
              </a:lnSpc>
              <a:spcAft>
                <a:spcPts val="600"/>
              </a:spcAft>
              <a:buFont typeface="Arial" panose="020B0604020202020204" pitchFamily="34" charset="0"/>
              <a:buChar char="•"/>
            </a:pPr>
            <a:r>
              <a:rPr lang="en-US" sz="1600"/>
              <a:t>1,420 sqft</a:t>
            </a:r>
          </a:p>
          <a:p>
            <a:pPr marL="117475" indent="-228600">
              <a:lnSpc>
                <a:spcPct val="90000"/>
              </a:lnSpc>
              <a:spcAft>
                <a:spcPts val="600"/>
              </a:spcAft>
              <a:buFont typeface="Arial" panose="020B0604020202020204" pitchFamily="34" charset="0"/>
              <a:buChar char="•"/>
            </a:pPr>
            <a:r>
              <a:rPr lang="en-US" sz="1600"/>
              <a:t>44108 zip</a:t>
            </a:r>
          </a:p>
          <a:p>
            <a:pPr indent="-228600">
              <a:lnSpc>
                <a:spcPct val="90000"/>
              </a:lnSpc>
              <a:spcAft>
                <a:spcPts val="600"/>
              </a:spcAft>
              <a:buFont typeface="Arial" panose="020B0604020202020204" pitchFamily="34" charset="0"/>
              <a:buChar char="•"/>
            </a:pPr>
            <a:endParaRPr lang="en-US" sz="1600"/>
          </a:p>
        </p:txBody>
      </p:sp>
      <p:sp>
        <p:nvSpPr>
          <p:cNvPr id="5" name="Date Placeholder 4"/>
          <p:cNvSpPr>
            <a:spLocks noGrp="1"/>
          </p:cNvSpPr>
          <p:nvPr>
            <p:ph type="dt" sz="half" idx="10"/>
          </p:nvPr>
        </p:nvSpPr>
        <p:spPr>
          <a:xfrm>
            <a:off x="360759" y="6356350"/>
            <a:ext cx="2057400" cy="365125"/>
          </a:xfrm>
        </p:spPr>
        <p:txBody>
          <a:bodyPr vert="horz" lIns="91440" tIns="45720" rIns="91440" bIns="45720" rtlCol="0" anchor="ctr">
            <a:normAutofit/>
          </a:bodyPr>
          <a:lstStyle/>
          <a:p>
            <a:pPr>
              <a:spcAft>
                <a:spcPts val="600"/>
              </a:spcAft>
              <a:defRPr/>
            </a:pPr>
            <a:fld id="{9B19E99B-5349-415A-8E56-8E989211A366}" type="datetime1">
              <a:rPr lang="en-US" sz="1000">
                <a:solidFill>
                  <a:schemeClr val="tx1">
                    <a:lumMod val="75000"/>
                    <a:lumOff val="25000"/>
                  </a:schemeClr>
                </a:solidFill>
                <a:latin typeface="Calibri" panose="020F0502020204030204"/>
              </a:rPr>
              <a:pPr>
                <a:spcAft>
                  <a:spcPts val="600"/>
                </a:spcAft>
                <a:defRPr/>
              </a:pPr>
              <a:t>3/7/22</a:t>
            </a:fld>
            <a:endParaRPr lang="en-US" sz="1000">
              <a:solidFill>
                <a:schemeClr val="tx1">
                  <a:lumMod val="75000"/>
                  <a:lumOff val="25000"/>
                </a:schemeClr>
              </a:solidFill>
              <a:latin typeface="Calibri" panose="020F0502020204030204"/>
            </a:endParaRPr>
          </a:p>
        </p:txBody>
      </p:sp>
      <p:sp>
        <p:nvSpPr>
          <p:cNvPr id="8" name="Footer Placeholder 4"/>
          <p:cNvSpPr>
            <a:spLocks noGrp="1"/>
          </p:cNvSpPr>
          <p:nvPr>
            <p:ph type="ftr" sz="quarter" idx="3"/>
          </p:nvPr>
        </p:nvSpPr>
        <p:spPr>
          <a:xfrm>
            <a:off x="3028950" y="6356351"/>
            <a:ext cx="3086100" cy="365125"/>
          </a:xfrm>
        </p:spPr>
        <p:txBody>
          <a:bodyPr vert="horz" lIns="91440" tIns="45720" rIns="91440" bIns="45720" rtlCol="0" anchor="ctr">
            <a:normAutofit/>
          </a:bodyPr>
          <a:lstStyle/>
          <a:p>
            <a:pPr>
              <a:spcAft>
                <a:spcPts val="600"/>
              </a:spcAft>
              <a:defRPr/>
            </a:pPr>
            <a:r>
              <a:rPr lang="en-US" sz="1000" kern="1200">
                <a:solidFill>
                  <a:schemeClr val="tx1">
                    <a:lumMod val="75000"/>
                    <a:lumOff val="25000"/>
                  </a:schemeClr>
                </a:solidFill>
                <a:latin typeface="Calibri" panose="020F0502020204030204"/>
                <a:ea typeface="+mn-ea"/>
                <a:cs typeface="+mn-cs"/>
              </a:rPr>
              <a:t>Kwartler CSCI E-96</a:t>
            </a:r>
          </a:p>
        </p:txBody>
      </p:sp>
      <p:sp>
        <p:nvSpPr>
          <p:cNvPr id="7" name="Slide Number Placeholder 6"/>
          <p:cNvSpPr>
            <a:spLocks noGrp="1"/>
          </p:cNvSpPr>
          <p:nvPr>
            <p:ph type="sldNum" sz="quarter" idx="12"/>
          </p:nvPr>
        </p:nvSpPr>
        <p:spPr>
          <a:xfrm>
            <a:off x="6648450" y="6356350"/>
            <a:ext cx="2057400" cy="365125"/>
          </a:xfrm>
        </p:spPr>
        <p:txBody>
          <a:bodyPr vert="horz" lIns="91440" tIns="45720" rIns="91440" bIns="45720" rtlCol="0" anchor="ctr">
            <a:normAutofit/>
          </a:bodyPr>
          <a:lstStyle/>
          <a:p>
            <a:pPr>
              <a:spcAft>
                <a:spcPts val="600"/>
              </a:spcAft>
              <a:defRPr/>
            </a:pPr>
            <a:r>
              <a:rPr lang="en-US" sz="1000">
                <a:solidFill>
                  <a:schemeClr val="tx1">
                    <a:lumMod val="75000"/>
                    <a:lumOff val="25000"/>
                  </a:schemeClr>
                </a:solidFill>
                <a:latin typeface="Calibri" panose="020F0502020204030204"/>
              </a:rPr>
              <a:t>14</a:t>
            </a:r>
          </a:p>
        </p:txBody>
      </p:sp>
    </p:spTree>
    <p:extLst>
      <p:ext uri="{BB962C8B-B14F-4D97-AF65-F5344CB8AC3E}">
        <p14:creationId xmlns:p14="http://schemas.microsoft.com/office/powerpoint/2010/main" val="297748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8B6B88-FE04-A041-ADDA-A6F50EC568BE}"/>
              </a:ext>
            </a:extLst>
          </p:cNvPr>
          <p:cNvSpPr>
            <a:spLocks noGrp="1"/>
          </p:cNvSpPr>
          <p:nvPr>
            <p:ph type="title"/>
          </p:nvPr>
        </p:nvSpPr>
        <p:spPr>
          <a:xfrm>
            <a:off x="628650" y="5186423"/>
            <a:ext cx="7886700" cy="1114382"/>
          </a:xfrm>
        </p:spPr>
        <p:txBody>
          <a:bodyPr vert="horz" lIns="91440" tIns="45720" rIns="91440" bIns="45720" rtlCol="0" anchor="ctr">
            <a:normAutofit/>
          </a:bodyPr>
          <a:lstStyle/>
          <a:p>
            <a:pPr algn="ctr" defTabSz="914400"/>
            <a:r>
              <a:rPr lang="en-US" sz="4500"/>
              <a:t>Example West Side House</a:t>
            </a:r>
          </a:p>
        </p:txBody>
      </p:sp>
      <p:pic>
        <p:nvPicPr>
          <p:cNvPr id="7" name="Picture 6">
            <a:extLst>
              <a:ext uri="{FF2B5EF4-FFF2-40B4-BE49-F238E27FC236}">
                <a16:creationId xmlns:a16="http://schemas.microsoft.com/office/drawing/2014/main" id="{D4915DE5-8A73-CB44-B727-FCC3EAEF7504}"/>
              </a:ext>
            </a:extLst>
          </p:cNvPr>
          <p:cNvPicPr>
            <a:picLocks noChangeAspect="1"/>
          </p:cNvPicPr>
          <p:nvPr/>
        </p:nvPicPr>
        <p:blipFill rotWithShape="1">
          <a:blip r:embed="rId2"/>
          <a:srcRect l="7405" r="10086" b="2"/>
          <a:stretch/>
        </p:blipFill>
        <p:spPr>
          <a:xfrm>
            <a:off x="20" y="10"/>
            <a:ext cx="9143980" cy="5014697"/>
          </a:xfrm>
          <a:prstGeom prst="rect">
            <a:avLst/>
          </a:prstGeom>
        </p:spPr>
      </p:pic>
      <p:sp>
        <p:nvSpPr>
          <p:cNvPr id="4" name="Date Placeholder 3">
            <a:extLst>
              <a:ext uri="{FF2B5EF4-FFF2-40B4-BE49-F238E27FC236}">
                <a16:creationId xmlns:a16="http://schemas.microsoft.com/office/drawing/2014/main" id="{32517E6D-10ED-7941-A629-9439D184EE52}"/>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D753EFC8-4232-4598-94F6-94C0EBAFC469}" type="datetime1">
              <a:rPr lang="en-US" sz="1200" smtClean="0"/>
              <a:pPr defTabSz="457200">
                <a:spcAft>
                  <a:spcPts val="600"/>
                </a:spcAft>
              </a:pPr>
              <a:t>3/7/22</a:t>
            </a:fld>
            <a:endParaRPr lang="en-US" sz="1200"/>
          </a:p>
        </p:txBody>
      </p:sp>
      <p:sp>
        <p:nvSpPr>
          <p:cNvPr id="6" name="Footer Placeholder 5">
            <a:extLst>
              <a:ext uri="{FF2B5EF4-FFF2-40B4-BE49-F238E27FC236}">
                <a16:creationId xmlns:a16="http://schemas.microsoft.com/office/drawing/2014/main" id="{8FD8F764-BF8B-CE47-9584-B6A23443EF24}"/>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a:solidFill>
                  <a:schemeClr val="tx1">
                    <a:tint val="75000"/>
                  </a:schemeClr>
                </a:solidFill>
                <a:latin typeface="+mn-lt"/>
                <a:ea typeface="+mn-ea"/>
                <a:cs typeface="+mn-cs"/>
              </a:rPr>
              <a:t>Kwartler CSCI E-96</a:t>
            </a:r>
          </a:p>
        </p:txBody>
      </p:sp>
      <p:sp>
        <p:nvSpPr>
          <p:cNvPr id="5" name="Slide Number Placeholder 4">
            <a:extLst>
              <a:ext uri="{FF2B5EF4-FFF2-40B4-BE49-F238E27FC236}">
                <a16:creationId xmlns:a16="http://schemas.microsoft.com/office/drawing/2014/main" id="{0F28C8F3-B9B3-DA49-86E8-583F090FB68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smtClean="0"/>
              <a:pPr defTabSz="457200">
                <a:spcAft>
                  <a:spcPts val="600"/>
                </a:spcAft>
              </a:pPr>
              <a:t>8</a:t>
            </a:fld>
            <a:endParaRPr lang="en-US" sz="1200"/>
          </a:p>
        </p:txBody>
      </p:sp>
    </p:spTree>
    <p:extLst>
      <p:ext uri="{BB962C8B-B14F-4D97-AF65-F5344CB8AC3E}">
        <p14:creationId xmlns:p14="http://schemas.microsoft.com/office/powerpoint/2010/main" val="363424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279992848"/>
              </p:ext>
            </p:extLst>
          </p:nvPr>
        </p:nvGraphicFramePr>
        <p:xfrm>
          <a:off x="457200" y="1728156"/>
          <a:ext cx="3232152" cy="3708400"/>
        </p:xfrm>
        <a:graphic>
          <a:graphicData uri="http://schemas.openxmlformats.org/drawingml/2006/table">
            <a:tbl>
              <a:tblPr firstRow="1" bandRow="1">
                <a:tableStyleId>{5C22544A-7EE6-4342-B048-85BDC9FD1C3A}</a:tableStyleId>
              </a:tblPr>
              <a:tblGrid>
                <a:gridCol w="808038">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808038">
                  <a:extLst>
                    <a:ext uri="{9D8B030D-6E8A-4147-A177-3AD203B41FA5}">
                      <a16:colId xmlns:a16="http://schemas.microsoft.com/office/drawing/2014/main" val="20002"/>
                    </a:ext>
                  </a:extLst>
                </a:gridCol>
                <a:gridCol w="808038">
                  <a:extLst>
                    <a:ext uri="{9D8B030D-6E8A-4147-A177-3AD203B41FA5}">
                      <a16:colId xmlns:a16="http://schemas.microsoft.com/office/drawing/2014/main"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1.175M</a:t>
                      </a:r>
                    </a:p>
                  </a:txBody>
                  <a:tcPr/>
                </a:tc>
                <a:extLst>
                  <a:ext uri="{0D108BD9-81ED-4DB2-BD59-A6C34878D82A}">
                    <a16:rowId xmlns:a16="http://schemas.microsoft.com/office/drawing/2014/main"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$155K</a:t>
                      </a:r>
                    </a:p>
                  </a:txBody>
                  <a:tcPr/>
                </a:tc>
                <a:extLst>
                  <a:ext uri="{0D108BD9-81ED-4DB2-BD59-A6C34878D82A}">
                    <a16:rowId xmlns:a16="http://schemas.microsoft.com/office/drawing/2014/main"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$64K</a:t>
                      </a:r>
                    </a:p>
                  </a:txBody>
                  <a:tcPr/>
                </a:tc>
                <a:extLst>
                  <a:ext uri="{0D108BD9-81ED-4DB2-BD59-A6C34878D82A}">
                    <a16:rowId xmlns:a16="http://schemas.microsoft.com/office/drawing/2014/main"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$279K</a:t>
                      </a:r>
                    </a:p>
                  </a:txBody>
                  <a:tcPr/>
                </a:tc>
                <a:extLst>
                  <a:ext uri="{0D108BD9-81ED-4DB2-BD59-A6C34878D82A}">
                    <a16:rowId xmlns:a16="http://schemas.microsoft.com/office/drawing/2014/main"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$525K</a:t>
                      </a:r>
                    </a:p>
                  </a:txBody>
                  <a:tcPr/>
                </a:tc>
                <a:extLst>
                  <a:ext uri="{0D108BD9-81ED-4DB2-BD59-A6C34878D82A}">
                    <a16:rowId xmlns:a16="http://schemas.microsoft.com/office/drawing/2014/main"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$120K</a:t>
                      </a:r>
                    </a:p>
                  </a:txBody>
                  <a:tcPr/>
                </a:tc>
                <a:extLst>
                  <a:ext uri="{0D108BD9-81ED-4DB2-BD59-A6C34878D82A}">
                    <a16:rowId xmlns:a16="http://schemas.microsoft.com/office/drawing/2014/main"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$103K</a:t>
                      </a:r>
                    </a:p>
                  </a:txBody>
                  <a:tcPr/>
                </a:tc>
                <a:extLst>
                  <a:ext uri="{0D108BD9-81ED-4DB2-BD59-A6C34878D82A}">
                    <a16:rowId xmlns:a16="http://schemas.microsoft.com/office/drawing/2014/main"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$100K</a:t>
                      </a:r>
                    </a:p>
                  </a:txBody>
                  <a:tcPr/>
                </a:tc>
                <a:extLst>
                  <a:ext uri="{0D108BD9-81ED-4DB2-BD59-A6C34878D82A}">
                    <a16:rowId xmlns:a16="http://schemas.microsoft.com/office/drawing/2014/main"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$159K</a:t>
                      </a:r>
                    </a:p>
                  </a:txBody>
                  <a:tcPr/>
                </a:tc>
                <a:extLst>
                  <a:ext uri="{0D108BD9-81ED-4DB2-BD59-A6C34878D82A}">
                    <a16:rowId xmlns:a16="http://schemas.microsoft.com/office/drawing/2014/main"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02273066"/>
              </p:ext>
            </p:extLst>
          </p:nvPr>
        </p:nvGraphicFramePr>
        <p:xfrm>
          <a:off x="4645025" y="1728156"/>
          <a:ext cx="3233420" cy="3708400"/>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Price</a:t>
                      </a:r>
                    </a:p>
                  </a:txBody>
                  <a:tcPr/>
                </a:tc>
                <a:extLst>
                  <a:ext uri="{0D108BD9-81ED-4DB2-BD59-A6C34878D82A}">
                    <a16:rowId xmlns:a16="http://schemas.microsoft.com/office/drawing/2014/main"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$65K</a:t>
                      </a:r>
                    </a:p>
                  </a:txBody>
                  <a:tcPr/>
                </a:tc>
                <a:extLst>
                  <a:ext uri="{0D108BD9-81ED-4DB2-BD59-A6C34878D82A}">
                    <a16:rowId xmlns:a16="http://schemas.microsoft.com/office/drawing/2014/main"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$39K</a:t>
                      </a:r>
                    </a:p>
                  </a:txBody>
                  <a:tcPr/>
                </a:tc>
                <a:extLst>
                  <a:ext uri="{0D108BD9-81ED-4DB2-BD59-A6C34878D82A}">
                    <a16:rowId xmlns:a16="http://schemas.microsoft.com/office/drawing/2014/main"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$39K</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$30K</a:t>
                      </a:r>
                    </a:p>
                  </a:txBody>
                  <a:tcPr/>
                </a:tc>
                <a:extLst>
                  <a:ext uri="{0D108BD9-81ED-4DB2-BD59-A6C34878D82A}">
                    <a16:rowId xmlns:a16="http://schemas.microsoft.com/office/drawing/2014/main"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$50K</a:t>
                      </a:r>
                    </a:p>
                  </a:txBody>
                  <a:tcPr/>
                </a:tc>
                <a:extLst>
                  <a:ext uri="{0D108BD9-81ED-4DB2-BD59-A6C34878D82A}">
                    <a16:rowId xmlns:a16="http://schemas.microsoft.com/office/drawing/2014/main"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$11K</a:t>
                      </a:r>
                    </a:p>
                  </a:txBody>
                  <a:tcPr/>
                </a:tc>
                <a:extLst>
                  <a:ext uri="{0D108BD9-81ED-4DB2-BD59-A6C34878D82A}">
                    <a16:rowId xmlns:a16="http://schemas.microsoft.com/office/drawing/2014/main"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$5K</a:t>
                      </a:r>
                    </a:p>
                  </a:txBody>
                  <a:tcPr/>
                </a:tc>
                <a:extLst>
                  <a:ext uri="{0D108BD9-81ED-4DB2-BD59-A6C34878D82A}">
                    <a16:rowId xmlns:a16="http://schemas.microsoft.com/office/drawing/2014/main"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$81K</a:t>
                      </a:r>
                    </a:p>
                  </a:txBody>
                  <a:tcPr/>
                </a:tc>
                <a:extLst>
                  <a:ext uri="{0D108BD9-81ED-4DB2-BD59-A6C34878D82A}">
                    <a16:rowId xmlns:a16="http://schemas.microsoft.com/office/drawing/2014/main"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$46K</a:t>
                      </a:r>
                    </a:p>
                  </a:txBody>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3/7/22</a:t>
            </a:fld>
            <a:endParaRPr lang="en-US"/>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15</a:t>
            </a:r>
          </a:p>
        </p:txBody>
      </p:sp>
    </p:spTree>
    <p:extLst>
      <p:ext uri="{BB962C8B-B14F-4D97-AF65-F5344CB8AC3E}">
        <p14:creationId xmlns:p14="http://schemas.microsoft.com/office/powerpoint/2010/main" val="38825353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2401</Words>
  <Application>Microsoft Macintosh PowerPoint</Application>
  <PresentationFormat>On-screen Show (4:3)</PresentationFormat>
  <Paragraphs>563</Paragraphs>
  <Slides>37</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7" baseType="lpstr">
      <vt:lpstr>Arial</vt:lpstr>
      <vt:lpstr>Calibri</vt:lpstr>
      <vt:lpstr>Calibri Light</vt:lpstr>
      <vt:lpstr>Consolas</vt:lpstr>
      <vt:lpstr>Courier New</vt:lpstr>
      <vt:lpstr>Open Sans</vt:lpstr>
      <vt:lpstr>Wingdings 2</vt:lpstr>
      <vt:lpstr>1_Office Theme</vt:lpstr>
      <vt:lpstr>Document</vt:lpstr>
      <vt:lpstr>think-cell Slide</vt:lpstr>
      <vt:lpstr>Agenda</vt:lpstr>
      <vt:lpstr>KNN</vt:lpstr>
      <vt:lpstr>Now a new Classification Approach - KNN</vt:lpstr>
      <vt:lpstr>Basic Idea</vt:lpstr>
      <vt:lpstr>How to measure “nearby”?</vt:lpstr>
      <vt:lpstr>East Side of Cleveland on Zillow</vt:lpstr>
      <vt:lpstr>Example East Side House</vt:lpstr>
      <vt:lpstr>Example West Side House</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 K=1</vt:lpstr>
      <vt:lpstr>K = 1</vt:lpstr>
      <vt:lpstr>K is a tuning parameter the practitioner chooses.</vt:lpstr>
      <vt:lpstr>K is a tuning parameter the practitioner chooses.</vt:lpstr>
      <vt:lpstr>Is the “?” house a big house or a small house?</vt:lpstr>
      <vt:lpstr>Special K = 1!</vt:lpstr>
      <vt:lpstr>Special K!</vt:lpstr>
      <vt:lpstr>Special K!</vt:lpstr>
      <vt:lpstr>Choosing k</vt:lpstr>
      <vt:lpstr>Scaling your Inputs </vt:lpstr>
      <vt:lpstr>Open normalization example.R</vt:lpstr>
      <vt:lpstr>Agenda</vt:lpstr>
      <vt:lpstr>Classifying Absenteeism at Work</vt:lpstr>
      <vt:lpstr>Open B_knn_example_classification.R</vt:lpstr>
      <vt:lpstr>Using K-NN for Prediction (Continuous)</vt:lpstr>
      <vt:lpstr>KNN is helpful for both business problems.</vt:lpstr>
      <vt:lpstr>KNN is helpful for both business problems.</vt:lpstr>
      <vt:lpstr>PowerPoint Presentation</vt:lpstr>
      <vt:lpstr>Open ﻿C_knn_example_prediction.R</vt:lpstr>
      <vt:lpstr>KNN Summary </vt:lpstr>
      <vt:lpstr>Your Data Mining Toolbox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Edward Kwartler</dc:creator>
  <cp:lastModifiedBy>Kwartler, Edward</cp:lastModifiedBy>
  <cp:revision>8</cp:revision>
  <dcterms:created xsi:type="dcterms:W3CDTF">2020-10-04T23:54:54Z</dcterms:created>
  <dcterms:modified xsi:type="dcterms:W3CDTF">2022-03-07T22:50:31Z</dcterms:modified>
</cp:coreProperties>
</file>